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6" r:id="rId1"/>
  </p:sldMasterIdLst>
  <p:notesMasterIdLst>
    <p:notesMasterId r:id="rId26"/>
  </p:notesMasterIdLst>
  <p:sldIdLst>
    <p:sldId id="295" r:id="rId2"/>
    <p:sldId id="291" r:id="rId3"/>
    <p:sldId id="296" r:id="rId4"/>
    <p:sldId id="306" r:id="rId5"/>
    <p:sldId id="297" r:id="rId6"/>
    <p:sldId id="298" r:id="rId7"/>
    <p:sldId id="269" r:id="rId8"/>
    <p:sldId id="270" r:id="rId9"/>
    <p:sldId id="271" r:id="rId10"/>
    <p:sldId id="294" r:id="rId11"/>
    <p:sldId id="277" r:id="rId12"/>
    <p:sldId id="278" r:id="rId13"/>
    <p:sldId id="293" r:id="rId14"/>
    <p:sldId id="304" r:id="rId15"/>
    <p:sldId id="279" r:id="rId16"/>
    <p:sldId id="280" r:id="rId17"/>
    <p:sldId id="275" r:id="rId18"/>
    <p:sldId id="283" r:id="rId19"/>
    <p:sldId id="300" r:id="rId20"/>
    <p:sldId id="301" r:id="rId21"/>
    <p:sldId id="305" r:id="rId22"/>
    <p:sldId id="303" r:id="rId23"/>
    <p:sldId id="307" r:id="rId24"/>
    <p:sldId id="299" r:id="rId25"/>
  </p:sldIdLst>
  <p:sldSz cx="6858000" cy="9144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FFFF"/>
    <a:srgbClr val="FF99FF"/>
    <a:srgbClr val="D6F6D6"/>
    <a:srgbClr val="FAF364"/>
    <a:srgbClr val="CDE5FB"/>
    <a:srgbClr val="FFCCFF"/>
    <a:srgbClr val="82DF11"/>
    <a:srgbClr val="FFFF00"/>
    <a:srgbClr val="4BF030"/>
    <a:srgbClr val="1E963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1473" autoAdjust="0"/>
  </p:normalViewPr>
  <p:slideViewPr>
    <p:cSldViewPr>
      <p:cViewPr>
        <p:scale>
          <a:sx n="66" d="100"/>
          <a:sy n="66" d="100"/>
        </p:scale>
        <p:origin x="-1926" y="276"/>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BEFE7-C5FD-420E-AC8D-E44DD7AEB6E4}" type="datetimeFigureOut">
              <a:rPr lang="it-IT" smtClean="0"/>
              <a:pPr/>
              <a:t>22/05/2018</a:t>
            </a:fld>
            <a:endParaRPr lang="it-IT"/>
          </a:p>
        </p:txBody>
      </p:sp>
      <p:sp>
        <p:nvSpPr>
          <p:cNvPr id="4" name="Segnaposto immagine diapositiva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5C446E-1E8D-4899-8129-5FAA1C3CAACD}"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43125" y="685800"/>
            <a:ext cx="257175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B5C446E-1E8D-4899-8129-5FAA1C3CAACD}" type="slidenum">
              <a:rPr lang="it-IT" smtClean="0"/>
              <a:pPr/>
              <a:t>15</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43125" y="685800"/>
            <a:ext cx="257175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B5C446E-1E8D-4899-8129-5FAA1C3CAACD}" type="slidenum">
              <a:rPr lang="it-IT" smtClean="0"/>
              <a:pPr/>
              <a:t>18</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43125" y="685800"/>
            <a:ext cx="257175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B5C446E-1E8D-4899-8129-5FAA1C3CAACD}" type="slidenum">
              <a:rPr lang="it-IT" smtClean="0"/>
              <a:pPr/>
              <a:t>22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400050" y="1828800"/>
            <a:ext cx="5888736" cy="24384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ottotitolo 16"/>
          <p:cNvSpPr>
            <a:spLocks noGrp="1"/>
          </p:cNvSpPr>
          <p:nvPr>
            <p:ph type="subTitle" idx="1"/>
          </p:nvPr>
        </p:nvSpPr>
        <p:spPr>
          <a:xfrm>
            <a:off x="400050" y="4304715"/>
            <a:ext cx="5891022"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1B25094B-8355-496F-B210-6F38925E8192}" type="datetime1">
              <a:rPr lang="it-IT" smtClean="0"/>
              <a:pPr/>
              <a:t>22/05/2018</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01DAD74-875D-4CD5-8A8F-B0934AC72D42}" type="datetime1">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972050" y="1219202"/>
            <a:ext cx="1543050" cy="6949017"/>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342900" y="1219202"/>
            <a:ext cx="4514850" cy="6949017"/>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BF76F3-CD22-4017-998C-4EFE8089F9BD}" type="datetime1">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B30AC1B-0CAF-4E24-BBBF-49C06F1EA38C}" type="datetime1">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397764" y="1755648"/>
            <a:ext cx="5829300"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397764" y="3606219"/>
            <a:ext cx="5829300" cy="201294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CB1A0FB6-674A-40E9-A488-0ED322746F30}" type="datetime1">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342900" y="938784"/>
            <a:ext cx="6172200" cy="1524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34290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348615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70849941-5424-462C-B8D2-26129723E81F}" type="datetime1">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42900" y="938784"/>
            <a:ext cx="6172200" cy="1524000"/>
          </a:xfrm>
        </p:spPr>
        <p:txBody>
          <a:bodyPr tIns="45720" anchor="b"/>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342900" y="2473664"/>
            <a:ext cx="3030141" cy="87913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3483769" y="2479677"/>
            <a:ext cx="3031331" cy="87312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342900" y="3352800"/>
            <a:ext cx="303014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3483769" y="3352800"/>
            <a:ext cx="303133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B66808CD-334D-456B-9051-941343FF0D93}" type="datetime1">
              <a:rPr lang="it-IT" smtClean="0"/>
              <a:pPr/>
              <a:t>22/05/2018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342900" y="938784"/>
            <a:ext cx="6229350" cy="1524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1D461A29-9F9D-475C-B6C8-6690870CBD00}" type="datetime1">
              <a:rPr lang="it-IT" smtClean="0"/>
              <a:pPr/>
              <a:t>22/05/2018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4E5E828-2E05-4255-B5DC-96D423C3EF16}" type="datetime1">
              <a:rPr lang="it-IT" smtClean="0"/>
              <a:pPr/>
              <a:t>22/05/2018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0" y="685803"/>
            <a:ext cx="2057400" cy="154940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514350" y="2235200"/>
            <a:ext cx="2057400" cy="6096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681287" y="2235200"/>
            <a:ext cx="3833813" cy="6096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18866556-D956-4F24-B39C-F8369B5C2BF6}" type="datetime1">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4A8781-B3D7-4CFF-88D0-6D1D4C8DCCE3}" type="slidenum">
              <a:rPr lang="it-IT" smtClean="0"/>
              <a:pPr/>
              <a:t>‹N›</a:t>
            </a:fld>
            <a:endParaRPr lang="it-IT"/>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2374315" y="1477436"/>
            <a:ext cx="3943350"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6003101" y="7146359"/>
            <a:ext cx="116586"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457200" y="1569329"/>
            <a:ext cx="1659636" cy="211016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457200" y="3771713"/>
            <a:ext cx="1657350" cy="290576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F2E3E0F2-FC12-4921-B26B-7C1AFE50F08D}" type="datetime1">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6057900" y="8475134"/>
            <a:ext cx="457200" cy="486833"/>
          </a:xfrm>
        </p:spPr>
        <p:txBody>
          <a:bodyPr/>
          <a:lstStyle/>
          <a:p>
            <a:fld id="{CD4A8781-B3D7-4CFF-88D0-6D1D4C8DCCE3}" type="slidenum">
              <a:rPr lang="it-IT" smtClean="0"/>
              <a:pPr/>
              <a:t>‹N›</a:t>
            </a:fld>
            <a:endParaRPr lang="it-IT"/>
          </a:p>
        </p:txBody>
      </p:sp>
      <p:sp>
        <p:nvSpPr>
          <p:cNvPr id="3" name="Segnaposto immagine 2"/>
          <p:cNvSpPr>
            <a:spLocks noGrp="1"/>
          </p:cNvSpPr>
          <p:nvPr>
            <p:ph type="pic" idx="1"/>
          </p:nvPr>
        </p:nvSpPr>
        <p:spPr>
          <a:xfrm rot="420000">
            <a:off x="2614345" y="1599356"/>
            <a:ext cx="3463290" cy="524256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7144" y="7755467"/>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3286125" y="8293101"/>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7144" y="-9525"/>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3286125" y="-9525"/>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342900" y="938784"/>
            <a:ext cx="6172200" cy="1524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342900" y="2580640"/>
            <a:ext cx="6172200" cy="585216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342900" y="8475134"/>
            <a:ext cx="16002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CBF76F3-CD22-4017-998C-4EFE8089F9BD}" type="datetime1">
              <a:rPr lang="it-IT" smtClean="0"/>
              <a:pPr/>
              <a:t>22/05/2018</a:t>
            </a:fld>
            <a:endParaRPr lang="it-IT"/>
          </a:p>
        </p:txBody>
      </p:sp>
      <p:sp>
        <p:nvSpPr>
          <p:cNvPr id="22" name="Segnaposto piè di pagina 21"/>
          <p:cNvSpPr>
            <a:spLocks noGrp="1"/>
          </p:cNvSpPr>
          <p:nvPr>
            <p:ph type="ftr" sz="quarter" idx="3"/>
          </p:nvPr>
        </p:nvSpPr>
        <p:spPr>
          <a:xfrm>
            <a:off x="2000250" y="8475134"/>
            <a:ext cx="25146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5943600" y="8475134"/>
            <a:ext cx="571500" cy="486833"/>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4A8781-B3D7-4CFF-88D0-6D1D4C8DCCE3}" type="slidenum">
              <a:rPr lang="it-IT" smtClean="0"/>
              <a:pPr/>
              <a:t>‹N›</a:t>
            </a:fld>
            <a:endParaRPr lang="it-IT"/>
          </a:p>
        </p:txBody>
      </p:sp>
      <p:grpSp>
        <p:nvGrpSpPr>
          <p:cNvPr id="2" name="Gruppo 1"/>
          <p:cNvGrpSpPr/>
          <p:nvPr/>
        </p:nvGrpSpPr>
        <p:grpSpPr>
          <a:xfrm>
            <a:off x="-14263" y="269877"/>
            <a:ext cx="6885411" cy="865632"/>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dissolve/>
  </p:transition>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1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3" Type="http://schemas.openxmlformats.org/officeDocument/2006/relationships/image" Target="../media/image119.jpeg"/><Relationship Id="rId7" Type="http://schemas.openxmlformats.org/officeDocument/2006/relationships/image" Target="../media/image123.jpeg"/><Relationship Id="rId12" Type="http://schemas.openxmlformats.org/officeDocument/2006/relationships/image" Target="../media/image128.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24.xml.rels><?xml version="1.0" encoding="UTF-8" standalone="yes"?>
<Relationships xmlns="http://schemas.openxmlformats.org/package/2006/relationships"><Relationship Id="rId3" Type="http://schemas.openxmlformats.org/officeDocument/2006/relationships/hyperlink" Target="http://www.ciaomaestra.com/2007/09/prove-dingresso-italiano-2.html" TargetMode="External"/><Relationship Id="rId2" Type="http://schemas.openxmlformats.org/officeDocument/2006/relationships/image" Target="../media/image142.gif"/><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D4A8781-B3D7-4CFF-88D0-6D1D4C8DCCE3}" type="slidenum">
              <a:rPr lang="it-IT" smtClean="0"/>
              <a:pPr/>
              <a:t>1</a:t>
            </a:fld>
            <a:endParaRPr lang="it-IT"/>
          </a:p>
        </p:txBody>
      </p:sp>
      <p:sp>
        <p:nvSpPr>
          <p:cNvPr id="5" name="Titolo 1"/>
          <p:cNvSpPr txBox="1">
            <a:spLocks/>
          </p:cNvSpPr>
          <p:nvPr/>
        </p:nvSpPr>
        <p:spPr>
          <a:xfrm>
            <a:off x="332656" y="251520"/>
            <a:ext cx="6068124" cy="1296144"/>
          </a:xfrm>
          <a:prstGeom prst="rect">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5400000" scaled="1"/>
            <a:tileRect/>
          </a:gradFill>
          <a:ln w="76200">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000" b="0" i="0" u="none" strike="noStrike" kern="1200" cap="none" spc="0" normalizeH="0" baseline="0" noProof="0" dirty="0">
                <a:ln>
                  <a:noFill/>
                </a:ln>
                <a:solidFill>
                  <a:srgbClr val="003399"/>
                </a:solidFill>
                <a:effectLst/>
                <a:uLnTx/>
                <a:uFillTx/>
                <a:latin typeface="Bodoni MT Black" pitchFamily="18" charset="0"/>
                <a:ea typeface="+mj-ea"/>
                <a:cs typeface="+mj-cs"/>
              </a:rPr>
              <a:t>La Gazzetta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000" b="0" i="0" u="none" strike="noStrike" kern="1200" cap="none" spc="0" normalizeH="0" baseline="0" noProof="0" dirty="0">
                <a:ln>
                  <a:noFill/>
                </a:ln>
                <a:solidFill>
                  <a:srgbClr val="003399"/>
                </a:solidFill>
                <a:effectLst/>
                <a:uLnTx/>
                <a:uFillTx/>
                <a:latin typeface="Bodoni MT Black" pitchFamily="18" charset="0"/>
                <a:ea typeface="+mj-ea"/>
                <a:cs typeface="+mj-cs"/>
              </a:rPr>
              <a:t>di Via Cornelia</a:t>
            </a:r>
          </a:p>
        </p:txBody>
      </p:sp>
      <p:sp>
        <p:nvSpPr>
          <p:cNvPr id="6" name="CasellaDiTesto 5">
            <a:extLst>
              <a:ext uri="{FF2B5EF4-FFF2-40B4-BE49-F238E27FC236}">
                <a16:creationId xmlns="" xmlns:a16="http://schemas.microsoft.com/office/drawing/2014/main" id="{5886BF79-AA2B-4C64-BF16-86656EDA8EC5}"/>
              </a:ext>
            </a:extLst>
          </p:cNvPr>
          <p:cNvSpPr txBox="1"/>
          <p:nvPr/>
        </p:nvSpPr>
        <p:spPr>
          <a:xfrm>
            <a:off x="404664" y="8100392"/>
            <a:ext cx="6068124" cy="707886"/>
          </a:xfrm>
          <a:prstGeom prst="rect">
            <a:avLst/>
          </a:prstGeom>
          <a:noFill/>
        </p:spPr>
        <p:txBody>
          <a:bodyPr wrap="square" rtlCol="0">
            <a:spAutoFit/>
          </a:bodyPr>
          <a:lstStyle/>
          <a:p>
            <a:pPr algn="ctr"/>
            <a:r>
              <a:rPr lang="it-IT" sz="2000" dirty="0">
                <a:solidFill>
                  <a:srgbClr val="002060"/>
                </a:solidFill>
                <a:latin typeface="Bodoni MT Black" panose="02070A03080606020203" pitchFamily="18" charset="0"/>
              </a:rPr>
              <a:t>Scuola Primaria </a:t>
            </a:r>
            <a:r>
              <a:rPr lang="it-IT" sz="2000" dirty="0">
                <a:solidFill>
                  <a:srgbClr val="002060"/>
                </a:solidFill>
                <a:latin typeface="Bodoni MT Black" panose="02070A03080606020203" pitchFamily="18" charset="0"/>
                <a:sym typeface="Symbol" panose="05050102010706020507" pitchFamily="18" charset="2"/>
              </a:rPr>
              <a:t></a:t>
            </a:r>
            <a:r>
              <a:rPr lang="it-IT" sz="2000" dirty="0">
                <a:solidFill>
                  <a:srgbClr val="002060"/>
                </a:solidFill>
                <a:latin typeface="Bodoni MT Black" panose="02070A03080606020203" pitchFamily="18" charset="0"/>
              </a:rPr>
              <a:t>Via Cornelia 43</a:t>
            </a:r>
            <a:r>
              <a:rPr lang="it-IT" sz="2000" dirty="0">
                <a:solidFill>
                  <a:srgbClr val="002060"/>
                </a:solidFill>
                <a:latin typeface="Bodoni MT Black" panose="02070A03080606020203" pitchFamily="18" charset="0"/>
                <a:sym typeface="Symbol" panose="05050102010706020507" pitchFamily="18" charset="2"/>
              </a:rPr>
              <a:t> </a:t>
            </a:r>
            <a:r>
              <a:rPr lang="it-IT" sz="2000" dirty="0">
                <a:solidFill>
                  <a:srgbClr val="002060"/>
                </a:solidFill>
                <a:latin typeface="Bodoni MT Black" panose="02070A03080606020203" pitchFamily="18" charset="0"/>
              </a:rPr>
              <a:t>Roma </a:t>
            </a:r>
          </a:p>
          <a:p>
            <a:pPr algn="ctr"/>
            <a:r>
              <a:rPr lang="it-IT" sz="2000" dirty="0">
                <a:solidFill>
                  <a:srgbClr val="FF0000"/>
                </a:solidFill>
                <a:latin typeface="Bodoni MT Black" panose="02070A03080606020203" pitchFamily="18" charset="0"/>
              </a:rPr>
              <a:t>Anno scolastico 2017/2018</a:t>
            </a:r>
          </a:p>
        </p:txBody>
      </p:sp>
      <p:sp>
        <p:nvSpPr>
          <p:cNvPr id="7" name="CasellaDiTesto 6">
            <a:extLst>
              <a:ext uri="{FF2B5EF4-FFF2-40B4-BE49-F238E27FC236}">
                <a16:creationId xmlns="" xmlns:a16="http://schemas.microsoft.com/office/drawing/2014/main" id="{DE9FFEF2-F89E-41A2-AB13-A247A43C29FE}"/>
              </a:ext>
            </a:extLst>
          </p:cNvPr>
          <p:cNvSpPr txBox="1"/>
          <p:nvPr/>
        </p:nvSpPr>
        <p:spPr>
          <a:xfrm>
            <a:off x="260648" y="1619672"/>
            <a:ext cx="6120680" cy="523220"/>
          </a:xfrm>
          <a:prstGeom prst="rect">
            <a:avLst/>
          </a:prstGeom>
          <a:noFill/>
        </p:spPr>
        <p:txBody>
          <a:bodyPr wrap="square" rtlCol="0">
            <a:spAutoFit/>
          </a:bodyPr>
          <a:lstStyle/>
          <a:p>
            <a:pPr algn="ctr"/>
            <a:r>
              <a:rPr lang="it-IT" sz="2800" b="1" spc="600" dirty="0">
                <a:solidFill>
                  <a:srgbClr val="003399"/>
                </a:solidFill>
                <a:latin typeface="Cambria Math" panose="02040503050406030204" pitchFamily="18" charset="0"/>
                <a:ea typeface="Cambria Math" panose="02040503050406030204" pitchFamily="18" charset="0"/>
                <a:cs typeface="+mj-cs"/>
              </a:rPr>
              <a:t>EVENTI E PROGETTI</a:t>
            </a:r>
          </a:p>
        </p:txBody>
      </p:sp>
      <p:pic>
        <p:nvPicPr>
          <p:cNvPr id="8" name="Immagine 7" descr="Immagine che contiene persona, terra, pavimento, interni&#10;&#10;Descrizione generata con affidabilità molto elevata">
            <a:extLst>
              <a:ext uri="{FF2B5EF4-FFF2-40B4-BE49-F238E27FC236}">
                <a16:creationId xmlns="" xmlns:a16="http://schemas.microsoft.com/office/drawing/2014/main" id="{37E03864-1F41-462C-8A72-9A2EA5C73CFC}"/>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33006"/>
          <a:stretch/>
        </p:blipFill>
        <p:spPr>
          <a:xfrm>
            <a:off x="260648" y="4499992"/>
            <a:ext cx="3167273" cy="1591393"/>
          </a:xfrm>
          <a:prstGeom prst="roundRect">
            <a:avLst>
              <a:gd name="adj" fmla="val 4167"/>
            </a:avLst>
          </a:prstGeom>
          <a:solidFill>
            <a:srgbClr val="FFFFFF"/>
          </a:solidFill>
          <a:ln w="76200" cap="sq">
            <a:solidFill>
              <a:schemeClr val="accent4">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Immagine 8">
            <a:extLst>
              <a:ext uri="{FF2B5EF4-FFF2-40B4-BE49-F238E27FC236}">
                <a16:creationId xmlns="" xmlns:a16="http://schemas.microsoft.com/office/drawing/2014/main" id="{21844750-6FC7-458E-A3DB-24838BCA165D}"/>
              </a:ext>
            </a:extLst>
          </p:cNvPr>
          <p:cNvPicPr>
            <a:picLocks noChangeAspect="1"/>
          </p:cNvPicPr>
          <p:nvPr/>
        </p:nvPicPr>
        <p:blipFill>
          <a:blip r:embed="rId3" cstate="print"/>
          <a:stretch>
            <a:fillRect/>
          </a:stretch>
        </p:blipFill>
        <p:spPr>
          <a:xfrm>
            <a:off x="3501008" y="2123728"/>
            <a:ext cx="2880320" cy="2160240"/>
          </a:xfrm>
          <a:prstGeom prst="roundRect">
            <a:avLst>
              <a:gd name="adj" fmla="val 4167"/>
            </a:avLst>
          </a:prstGeom>
          <a:solidFill>
            <a:srgbClr val="FFFFFF"/>
          </a:solidFill>
          <a:ln w="76200" cap="sq">
            <a:solidFill>
              <a:srgbClr val="FFC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magine 9">
            <a:extLst>
              <a:ext uri="{FF2B5EF4-FFF2-40B4-BE49-F238E27FC236}">
                <a16:creationId xmlns="" xmlns:a16="http://schemas.microsoft.com/office/drawing/2014/main" id="{02501CF8-12DE-4836-98DA-982BFBD5F52D}"/>
              </a:ext>
            </a:extLst>
          </p:cNvPr>
          <p:cNvPicPr>
            <a:picLocks noChangeAspect="1"/>
          </p:cNvPicPr>
          <p:nvPr/>
        </p:nvPicPr>
        <p:blipFill rotWithShape="1">
          <a:blip r:embed="rId4" cstate="print"/>
          <a:srcRect l="568" t="18672" r="-568" b="22532"/>
          <a:stretch/>
        </p:blipFill>
        <p:spPr>
          <a:xfrm>
            <a:off x="404663" y="2123728"/>
            <a:ext cx="2755611" cy="2160240"/>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Immagine 10">
            <a:extLst>
              <a:ext uri="{FF2B5EF4-FFF2-40B4-BE49-F238E27FC236}">
                <a16:creationId xmlns="" xmlns:a16="http://schemas.microsoft.com/office/drawing/2014/main" id="{E9346C1A-3617-4B59-AEB0-E8F28173B414}"/>
              </a:ext>
            </a:extLst>
          </p:cNvPr>
          <p:cNvPicPr>
            <a:picLocks noChangeAspect="1"/>
          </p:cNvPicPr>
          <p:nvPr/>
        </p:nvPicPr>
        <p:blipFill rotWithShape="1">
          <a:blip r:embed="rId5" cstate="print"/>
          <a:srcRect t="21838"/>
          <a:stretch/>
        </p:blipFill>
        <p:spPr>
          <a:xfrm>
            <a:off x="3789040" y="4427984"/>
            <a:ext cx="2558349" cy="1499733"/>
          </a:xfrm>
          <a:prstGeom prst="roundRect">
            <a:avLst>
              <a:gd name="adj" fmla="val 4167"/>
            </a:avLst>
          </a:prstGeom>
          <a:solidFill>
            <a:srgbClr val="FFFFFF"/>
          </a:solidFill>
          <a:ln w="76200" cap="sq">
            <a:solidFill>
              <a:srgbClr val="1E963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magine 11">
            <a:extLst>
              <a:ext uri="{FF2B5EF4-FFF2-40B4-BE49-F238E27FC236}">
                <a16:creationId xmlns="" xmlns:a16="http://schemas.microsoft.com/office/drawing/2014/main" id="{E1460874-E091-49AF-9DA4-58473E7BDCC5}"/>
              </a:ext>
            </a:extLst>
          </p:cNvPr>
          <p:cNvPicPr>
            <a:picLocks noChangeAspect="1"/>
          </p:cNvPicPr>
          <p:nvPr/>
        </p:nvPicPr>
        <p:blipFill>
          <a:blip r:embed="rId6" cstate="print"/>
          <a:stretch>
            <a:fillRect/>
          </a:stretch>
        </p:blipFill>
        <p:spPr>
          <a:xfrm>
            <a:off x="3861048" y="6156176"/>
            <a:ext cx="2546567" cy="1702629"/>
          </a:xfrm>
          <a:prstGeom prst="roundRect">
            <a:avLst>
              <a:gd name="adj" fmla="val 4167"/>
            </a:avLst>
          </a:prstGeom>
          <a:solidFill>
            <a:srgbClr val="FFFFFF"/>
          </a:solidFill>
          <a:ln w="762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Immagine 12" descr="Immagine che contiene interni, pavimento, gruppo, terra&#10;&#10;Descrizione generata con affidabilità molto elevata">
            <a:extLst>
              <a:ext uri="{FF2B5EF4-FFF2-40B4-BE49-F238E27FC236}">
                <a16:creationId xmlns="" xmlns:a16="http://schemas.microsoft.com/office/drawing/2014/main" id="{576793FE-9308-4BED-AB52-CDF36C8E3509}"/>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t="25046" b="13351"/>
          <a:stretch/>
        </p:blipFill>
        <p:spPr>
          <a:xfrm>
            <a:off x="692696" y="6300192"/>
            <a:ext cx="2329471" cy="1646072"/>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CD4A8781-B3D7-4CFF-88D0-6D1D4C8DCCE3}" type="slidenum">
              <a:rPr lang="it-IT" smtClean="0"/>
              <a:pPr/>
              <a:t>10</a:t>
            </a:fld>
            <a:endParaRPr lang="it-IT"/>
          </a:p>
        </p:txBody>
      </p:sp>
      <p:sp>
        <p:nvSpPr>
          <p:cNvPr id="6" name="Titolo 3">
            <a:extLst>
              <a:ext uri="{FF2B5EF4-FFF2-40B4-BE49-F238E27FC236}">
                <a16:creationId xmlns="" xmlns:a16="http://schemas.microsoft.com/office/drawing/2014/main" id="{659294D9-4C97-435A-8859-7E60922D2655}"/>
              </a:ext>
            </a:extLst>
          </p:cNvPr>
          <p:cNvSpPr>
            <a:spLocks noGrp="1"/>
          </p:cNvSpPr>
          <p:nvPr/>
        </p:nvSpPr>
        <p:spPr>
          <a:xfrm>
            <a:off x="141488" y="267246"/>
            <a:ext cx="6543541" cy="432047"/>
          </a:xfrm>
          <a:prstGeom prst="rect">
            <a:avLst/>
          </a:prstGeom>
        </p:spPr>
        <p:txBody>
          <a:bodyPr vert="horz" lIns="91440" tIns="45720" rIns="91440" bIns="45720" rtlCol="0" anchor="t">
            <a:noAutofit/>
            <a:scene3d>
              <a:camera prst="orthographicFront"/>
              <a:lightRig rig="harsh" dir="t"/>
            </a:scene3d>
            <a:sp3d extrusionH="57150" prstMaterial="matte">
              <a:bevelT w="63500" h="12700" prst="angle"/>
              <a:contourClr>
                <a:schemeClr val="bg1">
                  <a:lumMod val="65000"/>
                </a:schemeClr>
              </a:contourClr>
            </a:sp3d>
          </a:bodyPr>
          <a:lstStyle>
            <a:lvl1pPr algn="l" defTabSz="514350" rtl="0" eaLnBrk="1" latinLnBrk="0" hangingPunct="1">
              <a:lnSpc>
                <a:spcPct val="90000"/>
              </a:lnSpc>
              <a:spcBef>
                <a:spcPct val="0"/>
              </a:spcBef>
              <a:buNone/>
              <a:defRPr sz="3000" kern="1200">
                <a:solidFill>
                  <a:schemeClr val="accent1"/>
                </a:solidFill>
                <a:latin typeface="+mj-lt"/>
                <a:ea typeface="+mj-ea"/>
                <a:cs typeface="+mj-cs"/>
              </a:defRPr>
            </a:lvl1pPr>
          </a:lstStyle>
          <a:p>
            <a:pPr algn="ctr"/>
            <a:r>
              <a:rPr lang="it-IT" sz="2800" b="1" spc="530" dirty="0">
                <a:ln w="19050">
                  <a:solidFill>
                    <a:srgbClr val="002060"/>
                  </a:solidFill>
                </a:ln>
                <a:solidFill>
                  <a:srgbClr val="FFC000"/>
                </a:solidFill>
                <a:latin typeface="Bembo" panose="02020502050201020203" pitchFamily="18" charset="0"/>
              </a:rPr>
              <a:t>LAVORARE IN GRUPPO </a:t>
            </a:r>
          </a:p>
        </p:txBody>
      </p:sp>
      <p:pic>
        <p:nvPicPr>
          <p:cNvPr id="7" name="Segnaposto contenuto 11" descr="Immagine che contiene persona, tavolo, interni, ragazzo&#10;&#10;Descrizione generata con affidabilità molto elevata">
            <a:extLst>
              <a:ext uri="{FF2B5EF4-FFF2-40B4-BE49-F238E27FC236}">
                <a16:creationId xmlns="" xmlns:a16="http://schemas.microsoft.com/office/drawing/2014/main" id="{EB425203-E0D5-4D5C-9D97-26CBD6AB9E3D}"/>
              </a:ext>
            </a:extLst>
          </p:cNvPr>
          <p:cNvPicPr>
            <a:picLocks noGrp="1"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5759" y="699291"/>
            <a:ext cx="2134567" cy="115200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egnaposto contenuto 20" descr="Immagine che contiene interni, tavolo, figlio, persona&#10;&#10;Descrizione generata con affidabilità elevata">
            <a:extLst>
              <a:ext uri="{FF2B5EF4-FFF2-40B4-BE49-F238E27FC236}">
                <a16:creationId xmlns="" xmlns:a16="http://schemas.microsoft.com/office/drawing/2014/main" id="{54761966-60ED-4DAA-BC75-B29A047BA9D7}"/>
              </a:ext>
            </a:extLst>
          </p:cNvPr>
          <p:cNvPicPr>
            <a:picLocks noGrp="1"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04225" y="699291"/>
            <a:ext cx="2110842" cy="115200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descr="Immagine che contiene persona, interni, ragazzo&#10;&#10;Descrizione generata con affidabilità molto elevata">
            <a:extLst>
              <a:ext uri="{FF2B5EF4-FFF2-40B4-BE49-F238E27FC236}">
                <a16:creationId xmlns="" xmlns:a16="http://schemas.microsoft.com/office/drawing/2014/main" id="{222B08F3-C5D9-4CDE-8E74-2515692323E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2682" y="3096555"/>
            <a:ext cx="2007036" cy="109297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descr="Immagine che contiene interni, tavolo, persona, sedendo&#10;&#10;Descrizione generata con affidabilità molto elevata">
            <a:extLst>
              <a:ext uri="{FF2B5EF4-FFF2-40B4-BE49-F238E27FC236}">
                <a16:creationId xmlns="" xmlns:a16="http://schemas.microsoft.com/office/drawing/2014/main" id="{7E3CF753-2394-43CB-9E0A-8BA1BEA204C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17162" y="699290"/>
            <a:ext cx="2130225" cy="115199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descr="Immagine che contiene persona, tavolo, ragazza, piccolo&#10;&#10;Descrizione generata con affidabilità molto elevata">
            <a:extLst>
              <a:ext uri="{FF2B5EF4-FFF2-40B4-BE49-F238E27FC236}">
                <a16:creationId xmlns="" xmlns:a16="http://schemas.microsoft.com/office/drawing/2014/main" id="{326C0AC6-B980-47A5-9B4B-528546925A1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96805" y="1879641"/>
            <a:ext cx="2110842" cy="109296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magine 11" descr="Immagine che contiene persona, interni, tavolo, giovane&#10;&#10;Descrizione generata con affidabilità molto elevata">
            <a:extLst>
              <a:ext uri="{FF2B5EF4-FFF2-40B4-BE49-F238E27FC236}">
                <a16:creationId xmlns="" xmlns:a16="http://schemas.microsoft.com/office/drawing/2014/main" id="{9A2A8970-E258-4606-A0FE-C483558BC361}"/>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22682" y="1922992"/>
            <a:ext cx="2007036" cy="109297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magine 12" descr="Immagine che contiene interni&#10;&#10;Descrizione generata con affidabilità molto elevata">
            <a:extLst>
              <a:ext uri="{FF2B5EF4-FFF2-40B4-BE49-F238E27FC236}">
                <a16:creationId xmlns="" xmlns:a16="http://schemas.microsoft.com/office/drawing/2014/main" id="{6F66B9A8-5487-4289-B285-89C05360714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09487" y="6852121"/>
            <a:ext cx="1378132" cy="2024632"/>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ottotitolo 6">
            <a:extLst>
              <a:ext uri="{FF2B5EF4-FFF2-40B4-BE49-F238E27FC236}">
                <a16:creationId xmlns="" xmlns:a16="http://schemas.microsoft.com/office/drawing/2014/main" id="{D9788846-8547-409F-9DEF-614D4AB907DE}"/>
              </a:ext>
            </a:extLst>
          </p:cNvPr>
          <p:cNvSpPr txBox="1">
            <a:spLocks/>
          </p:cNvSpPr>
          <p:nvPr/>
        </p:nvSpPr>
        <p:spPr>
          <a:xfrm>
            <a:off x="2229719" y="1879637"/>
            <a:ext cx="2374507" cy="4942263"/>
          </a:xfrm>
          <a:prstGeom prst="rect">
            <a:avLst/>
          </a:prstGeom>
          <a:solidFill>
            <a:srgbClr val="FFC000"/>
          </a:solidFill>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spcBef>
                <a:spcPts val="0"/>
              </a:spcBef>
              <a:buNone/>
            </a:pPr>
            <a:r>
              <a:rPr lang="it-IT" dirty="0">
                <a:solidFill>
                  <a:schemeClr val="tx1">
                    <a:lumMod val="95000"/>
                    <a:lumOff val="5000"/>
                  </a:schemeClr>
                </a:solidFill>
                <a:latin typeface="Bembo" panose="02020502050201020203" pitchFamily="18" charset="0"/>
              </a:rPr>
              <a:t>Quest’anno la </a:t>
            </a:r>
            <a:r>
              <a:rPr lang="it-IT" sz="2000" b="1" dirty="0">
                <a:solidFill>
                  <a:srgbClr val="FF0000"/>
                </a:solidFill>
                <a:latin typeface="Bembo" panose="02020502050201020203" pitchFamily="18" charset="0"/>
              </a:rPr>
              <a:t>classe III B</a:t>
            </a:r>
            <a:r>
              <a:rPr lang="it-IT" dirty="0">
                <a:solidFill>
                  <a:schemeClr val="tx1">
                    <a:lumMod val="95000"/>
                    <a:lumOff val="5000"/>
                  </a:schemeClr>
                </a:solidFill>
                <a:latin typeface="Bembo" panose="02020502050201020203" pitchFamily="18" charset="0"/>
              </a:rPr>
              <a:t> ha sperimentato sempre più cosa vuol dire lavorare insieme: rende tutto più facile e piacevole, fa sì che tutti raggiungano lo stesso obiettivo aiutandosi a vicenda. </a:t>
            </a:r>
          </a:p>
          <a:p>
            <a:pPr marL="0" indent="0">
              <a:spcBef>
                <a:spcPts val="0"/>
              </a:spcBef>
              <a:buNone/>
            </a:pPr>
            <a:r>
              <a:rPr lang="it-IT" dirty="0">
                <a:solidFill>
                  <a:schemeClr val="tx1">
                    <a:lumMod val="95000"/>
                    <a:lumOff val="5000"/>
                  </a:schemeClr>
                </a:solidFill>
                <a:latin typeface="Bembo" panose="02020502050201020203" pitchFamily="18" charset="0"/>
              </a:rPr>
              <a:t>Nelle attività manuali come nelle materie più </a:t>
            </a:r>
            <a:r>
              <a:rPr lang="it-IT" dirty="0" smtClean="0">
                <a:solidFill>
                  <a:schemeClr val="tx1">
                    <a:lumMod val="95000"/>
                    <a:lumOff val="5000"/>
                  </a:schemeClr>
                </a:solidFill>
                <a:latin typeface="Bembo" panose="02020502050201020203" pitchFamily="18" charset="0"/>
              </a:rPr>
              <a:t>difficili, </a:t>
            </a:r>
            <a:r>
              <a:rPr lang="it-IT" dirty="0">
                <a:solidFill>
                  <a:schemeClr val="tx1">
                    <a:lumMod val="95000"/>
                    <a:lumOff val="5000"/>
                  </a:schemeClr>
                </a:solidFill>
                <a:latin typeface="Bembo" panose="02020502050201020203" pitchFamily="18" charset="0"/>
              </a:rPr>
              <a:t>l’aiuto del compagno è  molto prezioso e il prodotto finale racchiude tutte le idee in un lavoro unico e speciale. </a:t>
            </a:r>
          </a:p>
        </p:txBody>
      </p:sp>
      <p:pic>
        <p:nvPicPr>
          <p:cNvPr id="15" name="Immagine 14" descr="Immagine che contiene persona, interni&#10;&#10;Descrizione generata con affidabilità elevata">
            <a:extLst>
              <a:ext uri="{FF2B5EF4-FFF2-40B4-BE49-F238E27FC236}">
                <a16:creationId xmlns="" xmlns:a16="http://schemas.microsoft.com/office/drawing/2014/main" id="{375AF08D-537A-4DA3-8F8A-718773665ACC}"/>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348512" y="6821899"/>
            <a:ext cx="1368000" cy="205485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magine 15" descr="Immagine che contiene interni, figlio, persona, sedendo&#10;&#10;Descrizione generata con affidabilità molto elevata">
            <a:extLst>
              <a:ext uri="{FF2B5EF4-FFF2-40B4-BE49-F238E27FC236}">
                <a16:creationId xmlns="" xmlns:a16="http://schemas.microsoft.com/office/drawing/2014/main" id="{573AAD40-01AB-48DF-B167-055EDFC2EDA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610066" y="6852122"/>
            <a:ext cx="3715998" cy="202463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magine 16" descr="Immagine che contiene tavolo, interni, persona, sedendo&#10;&#10;Descrizione generata con affidabilità elevata">
            <a:extLst>
              <a:ext uri="{FF2B5EF4-FFF2-40B4-BE49-F238E27FC236}">
                <a16:creationId xmlns="" xmlns:a16="http://schemas.microsoft.com/office/drawing/2014/main" id="{879AD21B-0244-4771-8E28-67816CF4808E}"/>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09487" y="5541057"/>
            <a:ext cx="2020232" cy="121345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magine 17">
            <a:extLst>
              <a:ext uri="{FF2B5EF4-FFF2-40B4-BE49-F238E27FC236}">
                <a16:creationId xmlns="" xmlns:a16="http://schemas.microsoft.com/office/drawing/2014/main" id="{825042FA-05C7-46B3-B479-7B661C5AB82B}"/>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209486" y="4300205"/>
            <a:ext cx="2007036" cy="1143247"/>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magine 18" descr="Immagine che contiene interni, pavimento, persona, tavolo&#10;&#10;Descrizione generata con affidabilità molto elevata">
            <a:extLst>
              <a:ext uri="{FF2B5EF4-FFF2-40B4-BE49-F238E27FC236}">
                <a16:creationId xmlns="" xmlns:a16="http://schemas.microsoft.com/office/drawing/2014/main" id="{A55C61F8-BD8A-4C92-8C9B-05FC20635033}"/>
              </a:ext>
            </a:extLst>
          </p:cNvPr>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4655647" y="3053429"/>
            <a:ext cx="2052000" cy="1194983"/>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magine 19" descr="Immagine che contiene persona, tavolo, interni, sedendo&#10;&#10;Descrizione generata con affidabilità elevata">
            <a:extLst>
              <a:ext uri="{FF2B5EF4-FFF2-40B4-BE49-F238E27FC236}">
                <a16:creationId xmlns="" xmlns:a16="http://schemas.microsoft.com/office/drawing/2014/main" id="{7B3D8BF8-FE53-46EC-BA46-E71BA69006F9}"/>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4655647" y="4315793"/>
            <a:ext cx="2052000" cy="115369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magine 20" descr="Immagine che contiene interni, figlio, ragazzo, persona&#10;&#10;Descrizione generata con affidabilità molto elevata">
            <a:extLst>
              <a:ext uri="{FF2B5EF4-FFF2-40B4-BE49-F238E27FC236}">
                <a16:creationId xmlns="" xmlns:a16="http://schemas.microsoft.com/office/drawing/2014/main" id="{8BB3B803-3D0E-48FD-B507-AE9DBFC53BE9}"/>
              </a:ext>
            </a:extLst>
          </p:cNvPr>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4655133" y="5536867"/>
            <a:ext cx="2052000" cy="1217648"/>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4704" y="323528"/>
            <a:ext cx="5400600" cy="1368152"/>
          </a:xfrm>
          <a:solidFill>
            <a:srgbClr val="FAF364"/>
          </a:solidFill>
          <a:ln w="76200">
            <a:solidFill>
              <a:srgbClr val="00FFFF"/>
            </a:solidFill>
          </a:ln>
          <a:effectLst>
            <a:innerShdw blurRad="63500" dist="50800" dir="135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a:normAutofit/>
          </a:bodyPr>
          <a:lstStyle/>
          <a:p>
            <a:pPr algn="ctr"/>
            <a:r>
              <a:rPr lang="it-IT" sz="2400" b="1" dirty="0">
                <a:ln w="12700">
                  <a:solidFill>
                    <a:srgbClr val="00B0F0"/>
                  </a:solidFill>
                </a:ln>
                <a:solidFill>
                  <a:srgbClr val="002060"/>
                </a:solidFill>
                <a:latin typeface="Castellar" pitchFamily="18" charset="0"/>
              </a:rPr>
              <a:t>Realizzazione di </a:t>
            </a:r>
            <a:br>
              <a:rPr lang="it-IT" sz="2400" b="1" dirty="0">
                <a:ln w="12700">
                  <a:solidFill>
                    <a:srgbClr val="00B0F0"/>
                  </a:solidFill>
                </a:ln>
                <a:solidFill>
                  <a:srgbClr val="002060"/>
                </a:solidFill>
                <a:latin typeface="Castellar" pitchFamily="18" charset="0"/>
              </a:rPr>
            </a:br>
            <a:r>
              <a:rPr lang="it-IT" sz="2400" b="1" dirty="0">
                <a:ln w="12700">
                  <a:solidFill>
                    <a:srgbClr val="00B0F0"/>
                  </a:solidFill>
                </a:ln>
                <a:solidFill>
                  <a:srgbClr val="002060"/>
                </a:solidFill>
                <a:latin typeface="Castellar" pitchFamily="18" charset="0"/>
              </a:rPr>
              <a:t>un mosaico in carta</a:t>
            </a:r>
            <a:r>
              <a:rPr lang="it-IT" sz="3200" dirty="0"/>
              <a:t/>
            </a:r>
            <a:br>
              <a:rPr lang="it-IT" sz="3200" dirty="0"/>
            </a:br>
            <a:endParaRPr lang="it-IT" sz="3200" b="1" dirty="0">
              <a:solidFill>
                <a:srgbClr val="0070C0"/>
              </a:solidFill>
              <a:latin typeface="Comic Sans MS" pitchFamily="66" charset="0"/>
            </a:endParaRPr>
          </a:p>
        </p:txBody>
      </p:sp>
      <p:sp>
        <p:nvSpPr>
          <p:cNvPr id="3" name="Sottotitolo 2"/>
          <p:cNvSpPr>
            <a:spLocks noGrp="1"/>
          </p:cNvSpPr>
          <p:nvPr>
            <p:ph type="subTitle" idx="1"/>
          </p:nvPr>
        </p:nvSpPr>
        <p:spPr>
          <a:xfrm>
            <a:off x="260649" y="1835696"/>
            <a:ext cx="3168352" cy="4752528"/>
          </a:xfrm>
          <a:solidFill>
            <a:srgbClr val="FFCCFF"/>
          </a:solidFill>
          <a:ln w="57150">
            <a:solidFill>
              <a:srgbClr val="00B050"/>
            </a:solidFill>
          </a:ln>
        </p:spPr>
        <p:style>
          <a:lnRef idx="2">
            <a:schemeClr val="dk1"/>
          </a:lnRef>
          <a:fillRef idx="1">
            <a:schemeClr val="lt1"/>
          </a:fillRef>
          <a:effectRef idx="0">
            <a:schemeClr val="dk1"/>
          </a:effectRef>
          <a:fontRef idx="minor">
            <a:schemeClr val="dk1"/>
          </a:fontRef>
        </p:style>
        <p:txBody>
          <a:bodyPr>
            <a:normAutofit fontScale="25000" lnSpcReduction="20000"/>
          </a:bodyPr>
          <a:lstStyle/>
          <a:p>
            <a:endParaRPr lang="it-IT" sz="4000" b="1" i="1" dirty="0"/>
          </a:p>
          <a:p>
            <a:r>
              <a:rPr lang="it-IT" sz="5600" b="1" i="1" dirty="0">
                <a:solidFill>
                  <a:srgbClr val="002060"/>
                </a:solidFill>
              </a:rPr>
              <a:t>Grazie alla nostra maestra Raffaella, abbiamo iniziato a studiare storia in inglese (</a:t>
            </a:r>
            <a:r>
              <a:rPr lang="it-IT" sz="5600" b="1" i="1" dirty="0" err="1">
                <a:solidFill>
                  <a:srgbClr val="002060"/>
                </a:solidFill>
              </a:rPr>
              <a:t>clil</a:t>
            </a:r>
            <a:r>
              <a:rPr lang="it-IT" sz="5600" b="1" i="1" dirty="0">
                <a:solidFill>
                  <a:srgbClr val="002060"/>
                </a:solidFill>
              </a:rPr>
              <a:t>), già  dallo scorso anno con la civiltà egiziana.            </a:t>
            </a:r>
            <a:endParaRPr lang="it-IT" sz="5600" dirty="0">
              <a:solidFill>
                <a:srgbClr val="002060"/>
              </a:solidFill>
            </a:endParaRPr>
          </a:p>
          <a:p>
            <a:r>
              <a:rPr lang="it-IT" sz="5600" b="1" i="1" dirty="0">
                <a:solidFill>
                  <a:srgbClr val="002060"/>
                </a:solidFill>
              </a:rPr>
              <a:t>Durante questo percorso di studio ci siamo divertiti molto, e abbiamo studiato altri argomenti, che sul libro di storia in italiano non erano bene approfonditi.                                                                   </a:t>
            </a:r>
            <a:endParaRPr lang="it-IT" sz="5600" dirty="0">
              <a:solidFill>
                <a:srgbClr val="002060"/>
              </a:solidFill>
            </a:endParaRPr>
          </a:p>
          <a:p>
            <a:r>
              <a:rPr lang="it-IT" sz="5600" b="1" i="1" dirty="0">
                <a:solidFill>
                  <a:srgbClr val="002060"/>
                </a:solidFill>
              </a:rPr>
              <a:t>Oltre questa esperienza, in cui ci siamo divertiti moltissimo, abbiamo realizzato un mosaico di carta (</a:t>
            </a:r>
            <a:r>
              <a:rPr lang="it-IT" sz="5600" b="1" i="1" dirty="0" err="1">
                <a:solidFill>
                  <a:srgbClr val="002060"/>
                </a:solidFill>
              </a:rPr>
              <a:t>paper</a:t>
            </a:r>
            <a:r>
              <a:rPr lang="it-IT" sz="5600" b="1" i="1" dirty="0">
                <a:solidFill>
                  <a:srgbClr val="002060"/>
                </a:solidFill>
              </a:rPr>
              <a:t> </a:t>
            </a:r>
            <a:r>
              <a:rPr lang="it-IT" sz="5600" b="1" i="1" dirty="0" err="1">
                <a:solidFill>
                  <a:srgbClr val="002060"/>
                </a:solidFill>
              </a:rPr>
              <a:t>mosaic</a:t>
            </a:r>
            <a:r>
              <a:rPr lang="it-IT" sz="5600" b="1" i="1" dirty="0">
                <a:solidFill>
                  <a:srgbClr val="002060"/>
                </a:solidFill>
              </a:rPr>
              <a:t>)</a:t>
            </a:r>
            <a:endParaRPr lang="it-IT" sz="5600" dirty="0">
              <a:solidFill>
                <a:srgbClr val="002060"/>
              </a:solidFill>
            </a:endParaRPr>
          </a:p>
          <a:p>
            <a:r>
              <a:rPr lang="it-IT" sz="5600" b="1" i="1" dirty="0">
                <a:solidFill>
                  <a:srgbClr val="002060"/>
                </a:solidFill>
              </a:rPr>
              <a:t>Abbiamo fatto un vero e proprio mosaico, usando la stessa tecnica che usavano i romani tanti anni fa, come pensierino di Pasqua, insieme ad un bigliettino e un coniglietto di carta con delle uova di cioccolato all’interno.</a:t>
            </a:r>
            <a:endParaRPr lang="it-IT" sz="5600" dirty="0">
              <a:solidFill>
                <a:srgbClr val="002060"/>
              </a:solidFill>
            </a:endParaRPr>
          </a:p>
          <a:p>
            <a:r>
              <a:rPr lang="it-IT" sz="5600" b="1" i="1" dirty="0">
                <a:solidFill>
                  <a:srgbClr val="002060"/>
                </a:solidFill>
              </a:rPr>
              <a:t>Per realizzarlo abbiamo usato: un cartoncino,  colla </a:t>
            </a:r>
            <a:r>
              <a:rPr lang="it-IT" sz="5600" b="1" i="1" dirty="0" err="1">
                <a:solidFill>
                  <a:srgbClr val="002060"/>
                </a:solidFill>
              </a:rPr>
              <a:t>stick</a:t>
            </a:r>
            <a:r>
              <a:rPr lang="it-IT" sz="5600" b="1" i="1" dirty="0">
                <a:solidFill>
                  <a:srgbClr val="002060"/>
                </a:solidFill>
              </a:rPr>
              <a:t>, colla a caldo, forbici e molta, </a:t>
            </a:r>
            <a:r>
              <a:rPr lang="it-IT" sz="5600" b="1" i="1" dirty="0" err="1">
                <a:solidFill>
                  <a:srgbClr val="002060"/>
                </a:solidFill>
              </a:rPr>
              <a:t>molta</a:t>
            </a:r>
            <a:r>
              <a:rPr lang="it-IT" sz="5600" b="1" i="1" dirty="0">
                <a:solidFill>
                  <a:srgbClr val="002060"/>
                </a:solidFill>
              </a:rPr>
              <a:t> pazienza.</a:t>
            </a:r>
            <a:endParaRPr lang="it-IT" sz="5600" dirty="0">
              <a:solidFill>
                <a:srgbClr val="002060"/>
              </a:solidFill>
            </a:endParaRPr>
          </a:p>
          <a:p>
            <a:r>
              <a:rPr lang="it-IT" sz="5600" b="1" i="1" dirty="0">
                <a:solidFill>
                  <a:srgbClr val="002060"/>
                </a:solidFill>
              </a:rPr>
              <a:t>Alla fine è venuto un lavoro molto bello e carino.</a:t>
            </a:r>
            <a:endParaRPr lang="it-IT" sz="5600" dirty="0">
              <a:solidFill>
                <a:srgbClr val="002060"/>
              </a:solidFill>
            </a:endParaRPr>
          </a:p>
          <a:p>
            <a:endParaRPr lang="it-IT" b="1" dirty="0">
              <a:solidFill>
                <a:srgbClr val="002060"/>
              </a:solidFill>
              <a:effectLst>
                <a:outerShdw blurRad="50800" dist="38100" algn="tr" rotWithShape="0">
                  <a:prstClr val="black">
                    <a:alpha val="40000"/>
                  </a:prstClr>
                </a:outerShdw>
              </a:effectLst>
            </a:endParaRPr>
          </a:p>
        </p:txBody>
      </p:sp>
      <p:sp>
        <p:nvSpPr>
          <p:cNvPr id="8" name="Segnaposto numero diapositiva 7"/>
          <p:cNvSpPr>
            <a:spLocks noGrp="1"/>
          </p:cNvSpPr>
          <p:nvPr>
            <p:ph type="sldNum" sz="quarter" idx="12"/>
          </p:nvPr>
        </p:nvSpPr>
        <p:spPr/>
        <p:txBody>
          <a:bodyPr/>
          <a:lstStyle/>
          <a:p>
            <a:fld id="{CD4A8781-B3D7-4CFF-88D0-6D1D4C8DCCE3}" type="slidenum">
              <a:rPr lang="it-IT" smtClean="0"/>
              <a:pPr/>
              <a:t>11</a:t>
            </a:fld>
            <a:endParaRPr lang="it-IT"/>
          </a:p>
        </p:txBody>
      </p:sp>
      <p:sp>
        <p:nvSpPr>
          <p:cNvPr id="10" name="CasellaDiTesto 9"/>
          <p:cNvSpPr txBox="1"/>
          <p:nvPr/>
        </p:nvSpPr>
        <p:spPr>
          <a:xfrm>
            <a:off x="3429000" y="1835698"/>
            <a:ext cx="3024336" cy="4752526"/>
          </a:xfrm>
          <a:prstGeom prst="rect">
            <a:avLst/>
          </a:prstGeom>
          <a:solidFill>
            <a:schemeClr val="accent3">
              <a:lumMod val="40000"/>
              <a:lumOff val="60000"/>
            </a:schemeClr>
          </a:solidFill>
          <a:ln w="57150">
            <a:solidFill>
              <a:srgbClr val="00B050"/>
            </a:solidFill>
          </a:ln>
        </p:spPr>
        <p:txBody>
          <a:bodyPr wrap="square" rtlCol="0">
            <a:spAutoFit/>
          </a:bodyPr>
          <a:lstStyle/>
          <a:p>
            <a:pPr algn="ctr"/>
            <a:r>
              <a:rPr lang="it-IT" sz="1400" b="1" i="1" dirty="0" err="1">
                <a:solidFill>
                  <a:srgbClr val="002060"/>
                </a:solidFill>
              </a:rPr>
              <a:t>Make</a:t>
            </a:r>
            <a:r>
              <a:rPr lang="it-IT" sz="1400" b="1" i="1" dirty="0">
                <a:solidFill>
                  <a:srgbClr val="002060"/>
                </a:solidFill>
              </a:rPr>
              <a:t> a </a:t>
            </a:r>
            <a:r>
              <a:rPr lang="it-IT" sz="1400" b="1" i="1" dirty="0" err="1">
                <a:solidFill>
                  <a:srgbClr val="002060"/>
                </a:solidFill>
              </a:rPr>
              <a:t>Paper</a:t>
            </a:r>
            <a:r>
              <a:rPr lang="it-IT" sz="1400" b="1" i="1" dirty="0">
                <a:solidFill>
                  <a:srgbClr val="002060"/>
                </a:solidFill>
              </a:rPr>
              <a:t> </a:t>
            </a:r>
            <a:r>
              <a:rPr lang="it-IT" sz="1400" b="1" i="1" dirty="0" err="1">
                <a:solidFill>
                  <a:srgbClr val="002060"/>
                </a:solidFill>
              </a:rPr>
              <a:t>Mosaic</a:t>
            </a:r>
            <a:endParaRPr lang="it-IT" sz="1400" i="1" dirty="0">
              <a:solidFill>
                <a:srgbClr val="002060"/>
              </a:solidFill>
            </a:endParaRPr>
          </a:p>
          <a:p>
            <a:r>
              <a:rPr lang="it-IT" sz="1400" b="1" i="1" dirty="0" err="1">
                <a:solidFill>
                  <a:srgbClr val="002060"/>
                </a:solidFill>
              </a:rPr>
              <a:t>You</a:t>
            </a:r>
            <a:r>
              <a:rPr lang="it-IT" sz="1400" b="1" i="1" dirty="0">
                <a:solidFill>
                  <a:srgbClr val="002060"/>
                </a:solidFill>
              </a:rPr>
              <a:t> </a:t>
            </a:r>
            <a:r>
              <a:rPr lang="it-IT" sz="1400" b="1" i="1" dirty="0" err="1">
                <a:solidFill>
                  <a:srgbClr val="002060"/>
                </a:solidFill>
              </a:rPr>
              <a:t>will</a:t>
            </a:r>
            <a:r>
              <a:rPr lang="it-IT" sz="1400" b="1" i="1" dirty="0">
                <a:solidFill>
                  <a:srgbClr val="002060"/>
                </a:solidFill>
              </a:rPr>
              <a:t> </a:t>
            </a:r>
            <a:r>
              <a:rPr lang="it-IT" sz="1400" b="1" i="1" dirty="0" err="1">
                <a:solidFill>
                  <a:srgbClr val="002060"/>
                </a:solidFill>
              </a:rPr>
              <a:t>need</a:t>
            </a:r>
            <a:r>
              <a:rPr lang="it-IT" sz="1400" b="1" i="1" dirty="0">
                <a:solidFill>
                  <a:srgbClr val="002060"/>
                </a:solidFill>
              </a:rPr>
              <a:t>:</a:t>
            </a:r>
            <a:endParaRPr lang="it-IT" sz="1400" i="1" dirty="0">
              <a:solidFill>
                <a:srgbClr val="002060"/>
              </a:solidFill>
            </a:endParaRPr>
          </a:p>
          <a:p>
            <a:r>
              <a:rPr lang="it-IT" sz="1400" b="1" i="1" dirty="0" err="1">
                <a:solidFill>
                  <a:srgbClr val="002060"/>
                </a:solidFill>
              </a:rPr>
              <a:t>large</a:t>
            </a:r>
            <a:r>
              <a:rPr lang="it-IT" sz="1400" b="1" i="1" dirty="0">
                <a:solidFill>
                  <a:srgbClr val="002060"/>
                </a:solidFill>
              </a:rPr>
              <a:t> </a:t>
            </a:r>
            <a:r>
              <a:rPr lang="it-IT" sz="1400" b="1" i="1" dirty="0" err="1">
                <a:solidFill>
                  <a:srgbClr val="002060"/>
                </a:solidFill>
              </a:rPr>
              <a:t>sheet</a:t>
            </a:r>
            <a:r>
              <a:rPr lang="it-IT" sz="1400" b="1" i="1" dirty="0">
                <a:solidFill>
                  <a:srgbClr val="002060"/>
                </a:solidFill>
              </a:rPr>
              <a:t> </a:t>
            </a:r>
            <a:r>
              <a:rPr lang="it-IT" sz="1400" b="1" i="1" dirty="0" err="1">
                <a:solidFill>
                  <a:srgbClr val="002060"/>
                </a:solidFill>
              </a:rPr>
              <a:t>of</a:t>
            </a:r>
            <a:r>
              <a:rPr lang="it-IT" sz="1400" b="1" i="1" dirty="0">
                <a:solidFill>
                  <a:srgbClr val="002060"/>
                </a:solidFill>
              </a:rPr>
              <a:t> </a:t>
            </a:r>
            <a:r>
              <a:rPr lang="it-IT" sz="1400" b="1" i="1" dirty="0" err="1">
                <a:solidFill>
                  <a:srgbClr val="002060"/>
                </a:solidFill>
              </a:rPr>
              <a:t>paper</a:t>
            </a:r>
            <a:endParaRPr lang="it-IT" sz="1400" i="1" dirty="0">
              <a:solidFill>
                <a:srgbClr val="002060"/>
              </a:solidFill>
            </a:endParaRPr>
          </a:p>
          <a:p>
            <a:r>
              <a:rPr lang="it-IT" sz="1400" b="1" i="1" dirty="0" err="1">
                <a:solidFill>
                  <a:srgbClr val="002060"/>
                </a:solidFill>
              </a:rPr>
              <a:t>scissors</a:t>
            </a:r>
            <a:endParaRPr lang="it-IT" sz="1400" i="1" dirty="0">
              <a:solidFill>
                <a:srgbClr val="002060"/>
              </a:solidFill>
            </a:endParaRPr>
          </a:p>
          <a:p>
            <a:r>
              <a:rPr lang="it-IT" sz="1400" b="1" i="1" dirty="0" err="1">
                <a:solidFill>
                  <a:srgbClr val="002060"/>
                </a:solidFill>
              </a:rPr>
              <a:t>pencil</a:t>
            </a:r>
            <a:endParaRPr lang="it-IT" sz="1400" i="1" dirty="0">
              <a:solidFill>
                <a:srgbClr val="002060"/>
              </a:solidFill>
            </a:endParaRPr>
          </a:p>
          <a:p>
            <a:r>
              <a:rPr lang="it-IT" sz="1400" b="1" i="1" dirty="0" err="1">
                <a:solidFill>
                  <a:srgbClr val="002060"/>
                </a:solidFill>
              </a:rPr>
              <a:t>glue</a:t>
            </a:r>
            <a:endParaRPr lang="it-IT" sz="1400" i="1" dirty="0">
              <a:solidFill>
                <a:srgbClr val="002060"/>
              </a:solidFill>
            </a:endParaRPr>
          </a:p>
          <a:p>
            <a:r>
              <a:rPr lang="it-IT" sz="1400" b="1" i="1" dirty="0" err="1">
                <a:solidFill>
                  <a:srgbClr val="002060"/>
                </a:solidFill>
              </a:rPr>
              <a:t>scraps</a:t>
            </a:r>
            <a:r>
              <a:rPr lang="it-IT" sz="1400" b="1" i="1" dirty="0">
                <a:solidFill>
                  <a:srgbClr val="002060"/>
                </a:solidFill>
              </a:rPr>
              <a:t> </a:t>
            </a:r>
            <a:r>
              <a:rPr lang="it-IT" sz="1400" b="1" i="1" dirty="0" err="1">
                <a:solidFill>
                  <a:srgbClr val="002060"/>
                </a:solidFill>
              </a:rPr>
              <a:t>of</a:t>
            </a:r>
            <a:r>
              <a:rPr lang="it-IT" sz="1400" b="1" i="1" dirty="0">
                <a:solidFill>
                  <a:srgbClr val="002060"/>
                </a:solidFill>
              </a:rPr>
              <a:t> </a:t>
            </a:r>
            <a:r>
              <a:rPr lang="it-IT" sz="1400" b="1" i="1" dirty="0" err="1">
                <a:solidFill>
                  <a:srgbClr val="002060"/>
                </a:solidFill>
              </a:rPr>
              <a:t>coloured</a:t>
            </a:r>
            <a:r>
              <a:rPr lang="it-IT" sz="1400" b="1" i="1" dirty="0">
                <a:solidFill>
                  <a:srgbClr val="002060"/>
                </a:solidFill>
              </a:rPr>
              <a:t> and </a:t>
            </a:r>
            <a:r>
              <a:rPr lang="it-IT" sz="1400" b="1" i="1" dirty="0" err="1">
                <a:solidFill>
                  <a:srgbClr val="002060"/>
                </a:solidFill>
              </a:rPr>
              <a:t>textured</a:t>
            </a:r>
            <a:r>
              <a:rPr lang="it-IT" sz="1400" b="1" i="1" dirty="0">
                <a:solidFill>
                  <a:srgbClr val="002060"/>
                </a:solidFill>
              </a:rPr>
              <a:t> </a:t>
            </a:r>
            <a:r>
              <a:rPr lang="it-IT" sz="1400" b="1" i="1" dirty="0" err="1">
                <a:solidFill>
                  <a:srgbClr val="002060"/>
                </a:solidFill>
              </a:rPr>
              <a:t>paper</a:t>
            </a:r>
            <a:endParaRPr lang="it-IT" sz="1400" i="1" dirty="0">
              <a:solidFill>
                <a:srgbClr val="002060"/>
              </a:solidFill>
            </a:endParaRPr>
          </a:p>
          <a:p>
            <a:r>
              <a:rPr lang="it-IT" sz="1400" i="1" dirty="0" err="1">
                <a:solidFill>
                  <a:srgbClr val="002060"/>
                </a:solidFill>
              </a:rPr>
              <a:t>Draw</a:t>
            </a:r>
            <a:r>
              <a:rPr lang="it-IT" sz="1400" i="1" dirty="0">
                <a:solidFill>
                  <a:srgbClr val="002060"/>
                </a:solidFill>
              </a:rPr>
              <a:t> the </a:t>
            </a:r>
            <a:r>
              <a:rPr lang="it-IT" sz="1400" i="1" dirty="0" err="1">
                <a:solidFill>
                  <a:srgbClr val="002060"/>
                </a:solidFill>
              </a:rPr>
              <a:t>outlines</a:t>
            </a:r>
            <a:r>
              <a:rPr lang="it-IT" sz="1400" i="1" dirty="0">
                <a:solidFill>
                  <a:srgbClr val="002060"/>
                </a:solidFill>
              </a:rPr>
              <a:t> </a:t>
            </a:r>
            <a:r>
              <a:rPr lang="it-IT" sz="1400" i="1" dirty="0" err="1">
                <a:solidFill>
                  <a:srgbClr val="002060"/>
                </a:solidFill>
              </a:rPr>
              <a:t>of</a:t>
            </a:r>
            <a:r>
              <a:rPr lang="it-IT" sz="1400" i="1" dirty="0">
                <a:solidFill>
                  <a:srgbClr val="002060"/>
                </a:solidFill>
              </a:rPr>
              <a:t> </a:t>
            </a:r>
            <a:r>
              <a:rPr lang="it-IT" sz="1400" i="1" dirty="0" err="1">
                <a:solidFill>
                  <a:srgbClr val="002060"/>
                </a:solidFill>
              </a:rPr>
              <a:t>your</a:t>
            </a:r>
            <a:r>
              <a:rPr lang="it-IT" sz="1400" i="1" dirty="0">
                <a:solidFill>
                  <a:srgbClr val="002060"/>
                </a:solidFill>
              </a:rPr>
              <a:t> design on a </a:t>
            </a:r>
            <a:r>
              <a:rPr lang="it-IT" sz="1400" i="1" dirty="0" err="1">
                <a:solidFill>
                  <a:srgbClr val="002060"/>
                </a:solidFill>
              </a:rPr>
              <a:t>large</a:t>
            </a:r>
            <a:r>
              <a:rPr lang="it-IT" sz="1400" i="1" dirty="0">
                <a:solidFill>
                  <a:srgbClr val="002060"/>
                </a:solidFill>
              </a:rPr>
              <a:t> </a:t>
            </a:r>
            <a:r>
              <a:rPr lang="it-IT" sz="1400" i="1" dirty="0" err="1">
                <a:solidFill>
                  <a:srgbClr val="002060"/>
                </a:solidFill>
              </a:rPr>
              <a:t>sheet</a:t>
            </a:r>
            <a:r>
              <a:rPr lang="it-IT" sz="1400" i="1" dirty="0">
                <a:solidFill>
                  <a:srgbClr val="002060"/>
                </a:solidFill>
              </a:rPr>
              <a:t> </a:t>
            </a:r>
            <a:r>
              <a:rPr lang="it-IT" sz="1400" i="1" dirty="0" err="1">
                <a:solidFill>
                  <a:srgbClr val="002060"/>
                </a:solidFill>
              </a:rPr>
              <a:t>of</a:t>
            </a:r>
            <a:r>
              <a:rPr lang="it-IT" sz="1400" i="1" dirty="0">
                <a:solidFill>
                  <a:srgbClr val="002060"/>
                </a:solidFill>
              </a:rPr>
              <a:t> </a:t>
            </a:r>
            <a:r>
              <a:rPr lang="it-IT" sz="1400" i="1" dirty="0" err="1">
                <a:solidFill>
                  <a:srgbClr val="002060"/>
                </a:solidFill>
              </a:rPr>
              <a:t>paper</a:t>
            </a:r>
            <a:r>
              <a:rPr lang="it-IT" sz="1400" i="1" dirty="0">
                <a:solidFill>
                  <a:srgbClr val="002060"/>
                </a:solidFill>
              </a:rPr>
              <a:t>. </a:t>
            </a:r>
            <a:r>
              <a:rPr lang="it-IT" sz="1400" i="1" dirty="0" err="1">
                <a:solidFill>
                  <a:srgbClr val="002060"/>
                </a:solidFill>
              </a:rPr>
              <a:t>Plan</a:t>
            </a:r>
            <a:r>
              <a:rPr lang="it-IT" sz="1400" i="1" dirty="0">
                <a:solidFill>
                  <a:srgbClr val="002060"/>
                </a:solidFill>
              </a:rPr>
              <a:t> </a:t>
            </a:r>
            <a:r>
              <a:rPr lang="it-IT" sz="1400" i="1" dirty="0" err="1">
                <a:solidFill>
                  <a:srgbClr val="002060"/>
                </a:solidFill>
              </a:rPr>
              <a:t>which</a:t>
            </a:r>
            <a:r>
              <a:rPr lang="it-IT" sz="1400" i="1" dirty="0">
                <a:solidFill>
                  <a:srgbClr val="002060"/>
                </a:solidFill>
              </a:rPr>
              <a:t> </a:t>
            </a:r>
            <a:r>
              <a:rPr lang="it-IT" sz="1400" i="1" dirty="0" err="1">
                <a:solidFill>
                  <a:srgbClr val="002060"/>
                </a:solidFill>
              </a:rPr>
              <a:t>colours</a:t>
            </a:r>
            <a:r>
              <a:rPr lang="it-IT" sz="1400" i="1" dirty="0">
                <a:solidFill>
                  <a:srgbClr val="002060"/>
                </a:solidFill>
              </a:rPr>
              <a:t> </a:t>
            </a:r>
            <a:r>
              <a:rPr lang="it-IT" sz="1400" i="1" dirty="0" err="1">
                <a:solidFill>
                  <a:srgbClr val="002060"/>
                </a:solidFill>
              </a:rPr>
              <a:t>to</a:t>
            </a:r>
            <a:r>
              <a:rPr lang="it-IT" sz="1400" i="1" dirty="0">
                <a:solidFill>
                  <a:srgbClr val="002060"/>
                </a:solidFill>
              </a:rPr>
              <a:t> </a:t>
            </a:r>
            <a:r>
              <a:rPr lang="it-IT" sz="1400" i="1" dirty="0" err="1">
                <a:solidFill>
                  <a:srgbClr val="002060"/>
                </a:solidFill>
              </a:rPr>
              <a:t>use</a:t>
            </a:r>
            <a:r>
              <a:rPr lang="it-IT" sz="1400" i="1" dirty="0">
                <a:solidFill>
                  <a:srgbClr val="002060"/>
                </a:solidFill>
              </a:rPr>
              <a:t> </a:t>
            </a:r>
            <a:r>
              <a:rPr lang="it-IT" sz="1400" i="1" dirty="0" err="1">
                <a:solidFill>
                  <a:srgbClr val="002060"/>
                </a:solidFill>
              </a:rPr>
              <a:t>for</a:t>
            </a:r>
            <a:r>
              <a:rPr lang="it-IT" sz="1400" i="1" dirty="0">
                <a:solidFill>
                  <a:srgbClr val="002060"/>
                </a:solidFill>
              </a:rPr>
              <a:t> </a:t>
            </a:r>
            <a:r>
              <a:rPr lang="it-IT" sz="1400" i="1" dirty="0" err="1">
                <a:solidFill>
                  <a:srgbClr val="002060"/>
                </a:solidFill>
              </a:rPr>
              <a:t>different</a:t>
            </a:r>
            <a:r>
              <a:rPr lang="it-IT" sz="1400" i="1" dirty="0">
                <a:solidFill>
                  <a:srgbClr val="002060"/>
                </a:solidFill>
              </a:rPr>
              <a:t> </a:t>
            </a:r>
            <a:r>
              <a:rPr lang="it-IT" sz="1400" i="1" dirty="0" err="1">
                <a:solidFill>
                  <a:srgbClr val="002060"/>
                </a:solidFill>
              </a:rPr>
              <a:t>parts</a:t>
            </a:r>
            <a:r>
              <a:rPr lang="it-IT" sz="1400" i="1" dirty="0">
                <a:solidFill>
                  <a:srgbClr val="002060"/>
                </a:solidFill>
              </a:rPr>
              <a:t> </a:t>
            </a:r>
            <a:r>
              <a:rPr lang="it-IT" sz="1400" i="1" dirty="0" err="1">
                <a:solidFill>
                  <a:srgbClr val="002060"/>
                </a:solidFill>
              </a:rPr>
              <a:t>of</a:t>
            </a:r>
            <a:r>
              <a:rPr lang="it-IT" sz="1400" i="1" dirty="0">
                <a:solidFill>
                  <a:srgbClr val="002060"/>
                </a:solidFill>
              </a:rPr>
              <a:t> the </a:t>
            </a:r>
            <a:r>
              <a:rPr lang="it-IT" sz="1400" i="1" dirty="0" err="1">
                <a:solidFill>
                  <a:srgbClr val="002060"/>
                </a:solidFill>
              </a:rPr>
              <a:t>mosaic</a:t>
            </a:r>
            <a:r>
              <a:rPr lang="it-IT" sz="1400" i="1" dirty="0">
                <a:solidFill>
                  <a:srgbClr val="002060"/>
                </a:solidFill>
              </a:rPr>
              <a:t>.</a:t>
            </a:r>
          </a:p>
          <a:p>
            <a:r>
              <a:rPr lang="it-IT" sz="1400" i="1" dirty="0">
                <a:solidFill>
                  <a:srgbClr val="002060"/>
                </a:solidFill>
              </a:rPr>
              <a:t>Cut the </a:t>
            </a:r>
            <a:r>
              <a:rPr lang="it-IT" sz="1400" i="1" dirty="0" err="1">
                <a:solidFill>
                  <a:srgbClr val="002060"/>
                </a:solidFill>
              </a:rPr>
              <a:t>paper</a:t>
            </a:r>
            <a:r>
              <a:rPr lang="it-IT" sz="1400" i="1" dirty="0">
                <a:solidFill>
                  <a:srgbClr val="002060"/>
                </a:solidFill>
              </a:rPr>
              <a:t> </a:t>
            </a:r>
            <a:r>
              <a:rPr lang="it-IT" sz="1400" i="1" dirty="0" err="1">
                <a:solidFill>
                  <a:srgbClr val="002060"/>
                </a:solidFill>
              </a:rPr>
              <a:t>scraps</a:t>
            </a:r>
            <a:r>
              <a:rPr lang="it-IT" sz="1400" i="1" dirty="0">
                <a:solidFill>
                  <a:srgbClr val="002060"/>
                </a:solidFill>
              </a:rPr>
              <a:t> </a:t>
            </a:r>
            <a:r>
              <a:rPr lang="it-IT" sz="1400" i="1" dirty="0" err="1">
                <a:solidFill>
                  <a:srgbClr val="002060"/>
                </a:solidFill>
              </a:rPr>
              <a:t>into</a:t>
            </a:r>
            <a:r>
              <a:rPr lang="it-IT" sz="1400" i="1" dirty="0">
                <a:solidFill>
                  <a:srgbClr val="002060"/>
                </a:solidFill>
              </a:rPr>
              <a:t> </a:t>
            </a:r>
            <a:r>
              <a:rPr lang="it-IT" sz="1400" i="1" dirty="0" err="1">
                <a:solidFill>
                  <a:srgbClr val="002060"/>
                </a:solidFill>
              </a:rPr>
              <a:t>small</a:t>
            </a:r>
            <a:r>
              <a:rPr lang="it-IT" sz="1400" i="1" dirty="0">
                <a:solidFill>
                  <a:srgbClr val="002060"/>
                </a:solidFill>
              </a:rPr>
              <a:t> </a:t>
            </a:r>
            <a:r>
              <a:rPr lang="it-IT" sz="1400" i="1" dirty="0" err="1">
                <a:solidFill>
                  <a:srgbClr val="002060"/>
                </a:solidFill>
              </a:rPr>
              <a:t>sqares</a:t>
            </a:r>
            <a:r>
              <a:rPr lang="it-IT" sz="1400" i="1" dirty="0">
                <a:solidFill>
                  <a:srgbClr val="002060"/>
                </a:solidFill>
              </a:rPr>
              <a:t>, </a:t>
            </a:r>
            <a:r>
              <a:rPr lang="it-IT" sz="1400" i="1" dirty="0" err="1">
                <a:solidFill>
                  <a:srgbClr val="002060"/>
                </a:solidFill>
              </a:rPr>
              <a:t>all</a:t>
            </a:r>
            <a:r>
              <a:rPr lang="it-IT" sz="1400" i="1" dirty="0">
                <a:solidFill>
                  <a:srgbClr val="002060"/>
                </a:solidFill>
              </a:rPr>
              <a:t> </a:t>
            </a:r>
            <a:r>
              <a:rPr lang="it-IT" sz="1400" i="1" dirty="0" err="1">
                <a:solidFill>
                  <a:srgbClr val="002060"/>
                </a:solidFill>
              </a:rPr>
              <a:t>roughly</a:t>
            </a:r>
            <a:r>
              <a:rPr lang="it-IT" sz="1400" i="1" dirty="0">
                <a:solidFill>
                  <a:srgbClr val="002060"/>
                </a:solidFill>
              </a:rPr>
              <a:t> the </a:t>
            </a:r>
            <a:r>
              <a:rPr lang="it-IT" sz="1400" i="1" dirty="0" err="1">
                <a:solidFill>
                  <a:srgbClr val="002060"/>
                </a:solidFill>
              </a:rPr>
              <a:t>same</a:t>
            </a:r>
            <a:r>
              <a:rPr lang="it-IT" sz="1400" i="1" dirty="0">
                <a:solidFill>
                  <a:srgbClr val="002060"/>
                </a:solidFill>
              </a:rPr>
              <a:t> </a:t>
            </a:r>
            <a:r>
              <a:rPr lang="it-IT" sz="1400" i="1" dirty="0" err="1">
                <a:solidFill>
                  <a:srgbClr val="002060"/>
                </a:solidFill>
              </a:rPr>
              <a:t>size</a:t>
            </a:r>
            <a:r>
              <a:rPr lang="it-IT" sz="1400" i="1" dirty="0">
                <a:solidFill>
                  <a:srgbClr val="002060"/>
                </a:solidFill>
              </a:rPr>
              <a:t>. The </a:t>
            </a:r>
            <a:r>
              <a:rPr lang="it-IT" sz="1400" i="1" dirty="0" err="1">
                <a:solidFill>
                  <a:srgbClr val="002060"/>
                </a:solidFill>
              </a:rPr>
              <a:t>simplest</a:t>
            </a:r>
            <a:r>
              <a:rPr lang="it-IT" sz="1400" i="1" dirty="0">
                <a:solidFill>
                  <a:srgbClr val="002060"/>
                </a:solidFill>
              </a:rPr>
              <a:t> way </a:t>
            </a:r>
            <a:r>
              <a:rPr lang="it-IT" sz="1400" i="1" dirty="0" err="1">
                <a:solidFill>
                  <a:srgbClr val="002060"/>
                </a:solidFill>
              </a:rPr>
              <a:t>to</a:t>
            </a:r>
            <a:r>
              <a:rPr lang="it-IT" sz="1400" i="1" dirty="0">
                <a:solidFill>
                  <a:srgbClr val="002060"/>
                </a:solidFill>
              </a:rPr>
              <a:t> do </a:t>
            </a:r>
            <a:r>
              <a:rPr lang="it-IT" sz="1400" i="1" dirty="0" err="1">
                <a:solidFill>
                  <a:srgbClr val="002060"/>
                </a:solidFill>
              </a:rPr>
              <a:t>this</a:t>
            </a:r>
            <a:r>
              <a:rPr lang="it-IT" sz="1400" i="1" dirty="0">
                <a:solidFill>
                  <a:srgbClr val="002060"/>
                </a:solidFill>
              </a:rPr>
              <a:t>  </a:t>
            </a:r>
            <a:r>
              <a:rPr lang="it-IT" sz="1400" i="1" dirty="0" err="1">
                <a:solidFill>
                  <a:srgbClr val="002060"/>
                </a:solidFill>
              </a:rPr>
              <a:t>is</a:t>
            </a:r>
            <a:r>
              <a:rPr lang="it-IT" sz="1400" i="1" dirty="0">
                <a:solidFill>
                  <a:srgbClr val="002060"/>
                </a:solidFill>
              </a:rPr>
              <a:t> </a:t>
            </a:r>
            <a:r>
              <a:rPr lang="it-IT" sz="1400" i="1" dirty="0" err="1">
                <a:solidFill>
                  <a:srgbClr val="002060"/>
                </a:solidFill>
              </a:rPr>
              <a:t>to</a:t>
            </a:r>
            <a:r>
              <a:rPr lang="it-IT" sz="1400" i="1" dirty="0">
                <a:solidFill>
                  <a:srgbClr val="002060"/>
                </a:solidFill>
              </a:rPr>
              <a:t> cut </a:t>
            </a:r>
            <a:r>
              <a:rPr lang="it-IT" sz="1400" i="1" dirty="0" err="1">
                <a:solidFill>
                  <a:srgbClr val="002060"/>
                </a:solidFill>
              </a:rPr>
              <a:t>strips</a:t>
            </a:r>
            <a:r>
              <a:rPr lang="it-IT" sz="1400" i="1" dirty="0">
                <a:solidFill>
                  <a:srgbClr val="002060"/>
                </a:solidFill>
              </a:rPr>
              <a:t>, </a:t>
            </a:r>
            <a:r>
              <a:rPr lang="it-IT" sz="1400" i="1" dirty="0" err="1">
                <a:solidFill>
                  <a:srgbClr val="002060"/>
                </a:solidFill>
              </a:rPr>
              <a:t>then</a:t>
            </a:r>
            <a:r>
              <a:rPr lang="it-IT" sz="1400" i="1" dirty="0">
                <a:solidFill>
                  <a:srgbClr val="002060"/>
                </a:solidFill>
              </a:rPr>
              <a:t> </a:t>
            </a:r>
            <a:r>
              <a:rPr lang="it-IT" sz="1400" i="1" dirty="0" err="1">
                <a:solidFill>
                  <a:srgbClr val="002060"/>
                </a:solidFill>
              </a:rPr>
              <a:t>snip</a:t>
            </a:r>
            <a:r>
              <a:rPr lang="it-IT" sz="1400" i="1" dirty="0">
                <a:solidFill>
                  <a:srgbClr val="002060"/>
                </a:solidFill>
              </a:rPr>
              <a:t> the </a:t>
            </a:r>
            <a:r>
              <a:rPr lang="it-IT" sz="1400" i="1" dirty="0" err="1">
                <a:solidFill>
                  <a:srgbClr val="002060"/>
                </a:solidFill>
              </a:rPr>
              <a:t>strips</a:t>
            </a:r>
            <a:r>
              <a:rPr lang="it-IT" sz="1400" i="1" dirty="0">
                <a:solidFill>
                  <a:srgbClr val="002060"/>
                </a:solidFill>
              </a:rPr>
              <a:t> </a:t>
            </a:r>
            <a:r>
              <a:rPr lang="it-IT" sz="1400" i="1" dirty="0" err="1">
                <a:solidFill>
                  <a:srgbClr val="002060"/>
                </a:solidFill>
              </a:rPr>
              <a:t>into</a:t>
            </a:r>
            <a:r>
              <a:rPr lang="it-IT" sz="1400" i="1" dirty="0">
                <a:solidFill>
                  <a:srgbClr val="002060"/>
                </a:solidFill>
              </a:rPr>
              <a:t> </a:t>
            </a:r>
            <a:r>
              <a:rPr lang="it-IT" sz="1400" i="1" dirty="0" err="1">
                <a:solidFill>
                  <a:srgbClr val="002060"/>
                </a:solidFill>
              </a:rPr>
              <a:t>sqares</a:t>
            </a:r>
            <a:r>
              <a:rPr lang="it-IT" sz="1400" i="1" dirty="0">
                <a:solidFill>
                  <a:srgbClr val="002060"/>
                </a:solidFill>
              </a:rPr>
              <a:t>.</a:t>
            </a:r>
          </a:p>
          <a:p>
            <a:r>
              <a:rPr lang="it-IT" sz="1400" i="1" dirty="0" err="1">
                <a:solidFill>
                  <a:srgbClr val="002060"/>
                </a:solidFill>
              </a:rPr>
              <a:t>Stick</a:t>
            </a:r>
            <a:r>
              <a:rPr lang="it-IT" sz="1400" i="1" dirty="0">
                <a:solidFill>
                  <a:srgbClr val="002060"/>
                </a:solidFill>
              </a:rPr>
              <a:t> the </a:t>
            </a:r>
            <a:r>
              <a:rPr lang="it-IT" sz="1400" i="1" dirty="0" err="1">
                <a:solidFill>
                  <a:srgbClr val="002060"/>
                </a:solidFill>
              </a:rPr>
              <a:t>paper</a:t>
            </a:r>
            <a:r>
              <a:rPr lang="it-IT" sz="1400" i="1" dirty="0">
                <a:solidFill>
                  <a:srgbClr val="002060"/>
                </a:solidFill>
              </a:rPr>
              <a:t> </a:t>
            </a:r>
            <a:r>
              <a:rPr lang="it-IT" sz="1400" i="1" dirty="0" err="1">
                <a:solidFill>
                  <a:srgbClr val="002060"/>
                </a:solidFill>
              </a:rPr>
              <a:t>squares</a:t>
            </a:r>
            <a:r>
              <a:rPr lang="it-IT" sz="1400" i="1" dirty="0">
                <a:solidFill>
                  <a:srgbClr val="002060"/>
                </a:solidFill>
              </a:rPr>
              <a:t> </a:t>
            </a:r>
            <a:r>
              <a:rPr lang="it-IT" sz="1400" i="1" dirty="0" err="1">
                <a:solidFill>
                  <a:srgbClr val="002060"/>
                </a:solidFill>
              </a:rPr>
              <a:t>onto</a:t>
            </a:r>
            <a:r>
              <a:rPr lang="it-IT" sz="1400" i="1" dirty="0">
                <a:solidFill>
                  <a:srgbClr val="002060"/>
                </a:solidFill>
              </a:rPr>
              <a:t> the </a:t>
            </a:r>
            <a:r>
              <a:rPr lang="it-IT" sz="1400" i="1" dirty="0" err="1">
                <a:solidFill>
                  <a:srgbClr val="002060"/>
                </a:solidFill>
              </a:rPr>
              <a:t>large</a:t>
            </a:r>
            <a:r>
              <a:rPr lang="it-IT" sz="1400" i="1" dirty="0">
                <a:solidFill>
                  <a:srgbClr val="002060"/>
                </a:solidFill>
              </a:rPr>
              <a:t> </a:t>
            </a:r>
            <a:r>
              <a:rPr lang="it-IT" sz="1400" i="1" dirty="0" err="1">
                <a:solidFill>
                  <a:srgbClr val="002060"/>
                </a:solidFill>
              </a:rPr>
              <a:t>sheet</a:t>
            </a:r>
            <a:r>
              <a:rPr lang="it-IT" sz="1400" i="1" dirty="0">
                <a:solidFill>
                  <a:srgbClr val="002060"/>
                </a:solidFill>
              </a:rPr>
              <a:t> </a:t>
            </a:r>
            <a:r>
              <a:rPr lang="it-IT" sz="1400" i="1" dirty="0" err="1">
                <a:solidFill>
                  <a:srgbClr val="002060"/>
                </a:solidFill>
              </a:rPr>
              <a:t>of</a:t>
            </a:r>
            <a:r>
              <a:rPr lang="it-IT" sz="1400" i="1" dirty="0">
                <a:solidFill>
                  <a:srgbClr val="002060"/>
                </a:solidFill>
              </a:rPr>
              <a:t> </a:t>
            </a:r>
            <a:r>
              <a:rPr lang="it-IT" sz="1400" i="1" dirty="0" err="1">
                <a:solidFill>
                  <a:srgbClr val="002060"/>
                </a:solidFill>
              </a:rPr>
              <a:t>paper</a:t>
            </a:r>
            <a:r>
              <a:rPr lang="it-IT" sz="1400" i="1" dirty="0">
                <a:solidFill>
                  <a:srgbClr val="002060"/>
                </a:solidFill>
              </a:rPr>
              <a:t> </a:t>
            </a:r>
            <a:r>
              <a:rPr lang="it-IT" sz="1400" i="1" dirty="0" err="1">
                <a:solidFill>
                  <a:srgbClr val="002060"/>
                </a:solidFill>
              </a:rPr>
              <a:t>following</a:t>
            </a:r>
            <a:r>
              <a:rPr lang="it-IT" sz="1400" i="1" dirty="0">
                <a:solidFill>
                  <a:srgbClr val="002060"/>
                </a:solidFill>
              </a:rPr>
              <a:t> the </a:t>
            </a:r>
            <a:r>
              <a:rPr lang="it-IT" sz="1400" i="1" dirty="0" err="1">
                <a:solidFill>
                  <a:srgbClr val="002060"/>
                </a:solidFill>
              </a:rPr>
              <a:t>outlines</a:t>
            </a:r>
            <a:r>
              <a:rPr lang="it-IT" sz="1400" i="1" dirty="0">
                <a:solidFill>
                  <a:srgbClr val="002060"/>
                </a:solidFill>
              </a:rPr>
              <a:t> </a:t>
            </a:r>
            <a:r>
              <a:rPr lang="it-IT" sz="1400" i="1" dirty="0" err="1">
                <a:solidFill>
                  <a:srgbClr val="002060"/>
                </a:solidFill>
              </a:rPr>
              <a:t>of</a:t>
            </a:r>
            <a:r>
              <a:rPr lang="it-IT" sz="1400" i="1" dirty="0">
                <a:solidFill>
                  <a:srgbClr val="002060"/>
                </a:solidFill>
              </a:rPr>
              <a:t> </a:t>
            </a:r>
            <a:r>
              <a:rPr lang="it-IT" sz="1400" i="1" dirty="0" err="1">
                <a:solidFill>
                  <a:srgbClr val="002060"/>
                </a:solidFill>
              </a:rPr>
              <a:t>you</a:t>
            </a:r>
            <a:r>
              <a:rPr lang="it-IT" sz="1400" i="1" dirty="0">
                <a:solidFill>
                  <a:srgbClr val="002060"/>
                </a:solidFill>
              </a:rPr>
              <a:t> design. </a:t>
            </a:r>
          </a:p>
          <a:p>
            <a:endParaRPr lang="it-IT" sz="1200" dirty="0"/>
          </a:p>
        </p:txBody>
      </p:sp>
      <p:pic>
        <p:nvPicPr>
          <p:cNvPr id="11" name="Immagine 10" descr="20180322_161014"/>
          <p:cNvPicPr/>
          <p:nvPr/>
        </p:nvPicPr>
        <p:blipFill>
          <a:blip r:embed="rId2" cstate="print"/>
          <a:srcRect l="4492" t="6190"/>
          <a:stretch>
            <a:fillRect/>
          </a:stretch>
        </p:blipFill>
        <p:spPr bwMode="auto">
          <a:xfrm>
            <a:off x="404664" y="6732240"/>
            <a:ext cx="3062099" cy="2182624"/>
          </a:xfrm>
          <a:prstGeom prst="roundRect">
            <a:avLst/>
          </a:prstGeom>
          <a:noFill/>
          <a:ln w="76200">
            <a:solidFill>
              <a:srgbClr val="FF0000"/>
            </a:solidFill>
            <a:miter lim="800000"/>
            <a:headEnd/>
            <a:tailEnd/>
          </a:ln>
        </p:spPr>
      </p:pic>
      <p:sp>
        <p:nvSpPr>
          <p:cNvPr id="14" name="CasellaDiTesto 13"/>
          <p:cNvSpPr txBox="1"/>
          <p:nvPr/>
        </p:nvSpPr>
        <p:spPr>
          <a:xfrm>
            <a:off x="5301208" y="7524328"/>
            <a:ext cx="1296144" cy="307777"/>
          </a:xfrm>
          <a:prstGeom prst="rect">
            <a:avLst/>
          </a:prstGeom>
          <a:solidFill>
            <a:srgbClr val="00FFFF"/>
          </a:solidFill>
          <a:ln w="57150">
            <a:solidFill>
              <a:srgbClr val="FF0000"/>
            </a:solidFill>
          </a:ln>
        </p:spPr>
        <p:txBody>
          <a:bodyPr wrap="square" rtlCol="0">
            <a:spAutoFit/>
          </a:bodyPr>
          <a:lstStyle/>
          <a:p>
            <a:r>
              <a:rPr lang="it-IT" sz="1400" dirty="0">
                <a:ln>
                  <a:solidFill>
                    <a:srgbClr val="002060"/>
                  </a:solidFill>
                </a:ln>
                <a:latin typeface="+mj-lt"/>
              </a:rPr>
              <a:t>LA CLASSE VA</a:t>
            </a:r>
          </a:p>
        </p:txBody>
      </p:sp>
      <p:pic>
        <p:nvPicPr>
          <p:cNvPr id="9" name="Immagine 8" descr="20180427_133227-01"/>
          <p:cNvPicPr/>
          <p:nvPr/>
        </p:nvPicPr>
        <p:blipFill>
          <a:blip r:embed="rId3" cstate="print"/>
          <a:srcRect/>
          <a:stretch>
            <a:fillRect/>
          </a:stretch>
        </p:blipFill>
        <p:spPr bwMode="auto">
          <a:xfrm>
            <a:off x="3717032" y="6660232"/>
            <a:ext cx="1584176" cy="2266324"/>
          </a:xfrm>
          <a:prstGeom prst="rect">
            <a:avLst/>
          </a:prstGeom>
          <a:noFill/>
          <a:ln w="57150">
            <a:solidFill>
              <a:srgbClr val="FF0000"/>
            </a:solidFill>
            <a:miter lim="800000"/>
            <a:headEnd/>
            <a:tailEnd/>
          </a:ln>
        </p:spPr>
      </p:pic>
    </p:spTree>
  </p:cSld>
  <p:clrMapOvr>
    <a:masterClrMapping/>
  </p:clrMapOvr>
  <p:transition advTm="12000">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bwMode="auto">
          <a:xfrm>
            <a:off x="764704" y="102568"/>
            <a:ext cx="5184576" cy="1792738"/>
          </a:xfrm>
          <a:prstGeom prst="rect">
            <a:avLst/>
          </a:prstGeom>
          <a:solidFill>
            <a:srgbClr val="BFF9C6"/>
          </a:solidFill>
          <a:ln w="57150">
            <a:solidFill>
              <a:srgbClr val="66FF33"/>
            </a:solidFill>
            <a:miter lim="800000"/>
            <a:headEnd/>
            <a:tailEnd/>
          </a:ln>
          <a:effectLst/>
        </p:spPr>
        <p:txBody>
          <a:bodyPr vert="horz" wrap="square" lIns="92046" tIns="126960" rIns="91440" bIns="63480" numCol="1" anchor="ctr" anchorCtr="0" compatLnSpc="1">
            <a:prstTxWarp prst="textNoShape">
              <a:avLst/>
            </a:prstTxWarp>
            <a:spAutoFit/>
          </a:bodyPr>
          <a:lstStyle/>
          <a:p>
            <a:pPr algn="ctr"/>
            <a:r>
              <a:rPr lang="it-IT" sz="1800" b="1" dirty="0">
                <a:ln w="19050">
                  <a:solidFill>
                    <a:srgbClr val="0070C0"/>
                  </a:solidFill>
                  <a:prstDash val="solid"/>
                </a:ln>
                <a:solidFill>
                  <a:srgbClr val="FF0000"/>
                </a:solidFill>
                <a:effectLst>
                  <a:outerShdw blurRad="41275" dist="20320" dir="1800000" algn="tl" rotWithShape="0">
                    <a:srgbClr val="000000">
                      <a:alpha val="40000"/>
                    </a:srgbClr>
                  </a:outerShdw>
                </a:effectLst>
              </a:rPr>
              <a:t>LA CLASSE V B  </a:t>
            </a:r>
            <a:r>
              <a:rPr lang="it-IT" sz="1800" b="1" i="1" dirty="0">
                <a:ln w="19050">
                  <a:solidFill>
                    <a:srgbClr val="0070C0"/>
                  </a:solidFill>
                  <a:prstDash val="solid"/>
                </a:ln>
                <a:solidFill>
                  <a:srgbClr val="FF0000"/>
                </a:solidFill>
                <a:effectLst>
                  <a:outerShdw blurRad="41275" dist="20320" dir="1800000" algn="tl" rotWithShape="0">
                    <a:srgbClr val="000000">
                      <a:alpha val="40000"/>
                    </a:srgbClr>
                  </a:outerShdw>
                </a:effectLst>
              </a:rPr>
              <a:t>PRESENTA I SUOI </a:t>
            </a:r>
            <a:r>
              <a:rPr lang="it-IT" sz="1800" b="1" i="1" dirty="0">
                <a:ln w="127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sz="1800" b="1" i="1" dirty="0">
                <a:ln w="127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sz="3600" b="1" i="1" dirty="0">
                <a:ln w="381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3200" b="1" i="1" dirty="0">
                <a:ln w="38100">
                  <a:solidFill>
                    <a:srgbClr val="0070C0"/>
                  </a:solidFill>
                  <a:prstDash val="solid"/>
                </a:ln>
                <a:solidFill>
                  <a:srgbClr val="FFFF00"/>
                </a:solidFill>
                <a:effectLst>
                  <a:outerShdw blurRad="41275" dist="20320" dir="1800000" algn="tl" rotWithShape="0">
                    <a:srgbClr val="000000">
                      <a:alpha val="40000"/>
                    </a:srgbClr>
                  </a:outerShdw>
                </a:effectLst>
              </a:rPr>
              <a:t>RICORDI DELL’ULTIMO ANNO </a:t>
            </a:r>
            <a:r>
              <a:rPr lang="it-IT" sz="3200" b="1" i="1" dirty="0" err="1">
                <a:ln w="38100">
                  <a:solidFill>
                    <a:srgbClr val="0070C0"/>
                  </a:solidFill>
                  <a:prstDash val="solid"/>
                </a:ln>
                <a:solidFill>
                  <a:srgbClr val="FFFF00"/>
                </a:solidFill>
                <a:effectLst>
                  <a:outerShdw blurRad="41275" dist="20320" dir="1800000" algn="tl" rotWithShape="0">
                    <a:srgbClr val="000000">
                      <a:alpha val="40000"/>
                    </a:srgbClr>
                  </a:outerShdw>
                </a:effectLst>
              </a:rPr>
              <a:t>DI</a:t>
            </a:r>
            <a:r>
              <a:rPr lang="it-IT" sz="3200" b="1" i="1" dirty="0">
                <a:ln w="38100">
                  <a:solidFill>
                    <a:srgbClr val="0070C0"/>
                  </a:solidFill>
                  <a:prstDash val="solid"/>
                </a:ln>
                <a:solidFill>
                  <a:srgbClr val="FFFF00"/>
                </a:solidFill>
                <a:effectLst>
                  <a:outerShdw blurRad="41275" dist="20320" dir="1800000" algn="tl" rotWithShape="0">
                    <a:srgbClr val="000000">
                      <a:alpha val="40000"/>
                    </a:srgbClr>
                  </a:outerShdw>
                </a:effectLst>
              </a:rPr>
              <a:t> SCUOLA PRIMARIA</a:t>
            </a:r>
            <a:r>
              <a:rPr lang="it-IT" sz="18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r>
            <a:br>
              <a:rPr lang="it-IT" sz="18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endParaRPr kumimoji="0" lang="it-IT" sz="1800" b="1" i="0" u="none" strike="noStrike" normalizeH="0" baseline="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Segnaposto numero diapositiva 3"/>
          <p:cNvSpPr>
            <a:spLocks noGrp="1"/>
          </p:cNvSpPr>
          <p:nvPr>
            <p:ph type="sldNum" sz="quarter" idx="12"/>
          </p:nvPr>
        </p:nvSpPr>
        <p:spPr/>
        <p:txBody>
          <a:bodyPr/>
          <a:lstStyle/>
          <a:p>
            <a:fld id="{CD4A8781-B3D7-4CFF-88D0-6D1D4C8DCCE3}" type="slidenum">
              <a:rPr lang="it-IT" smtClean="0"/>
              <a:pPr/>
              <a:t>12</a:t>
            </a:fld>
            <a:endParaRPr lang="it-IT"/>
          </a:p>
        </p:txBody>
      </p:sp>
      <p:pic>
        <p:nvPicPr>
          <p:cNvPr id="27" name="Immagine 26" descr="C:\Users\Stefania\Desktop\20180326_084554.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6672" y="2483768"/>
            <a:ext cx="2520280" cy="1510928"/>
          </a:xfrm>
          <a:prstGeom prst="roundRect">
            <a:avLst/>
          </a:prstGeom>
          <a:noFill/>
          <a:ln w="76200">
            <a:solidFill>
              <a:srgbClr val="0070C0"/>
            </a:solidFill>
          </a:ln>
        </p:spPr>
      </p:pic>
      <p:pic>
        <p:nvPicPr>
          <p:cNvPr id="28" name="Immagine 27" descr="C:\Users\Stefania\Desktop\20180423_103001.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4113076" y="2519772"/>
            <a:ext cx="1944216" cy="1584176"/>
          </a:xfrm>
          <a:prstGeom prst="roundRect">
            <a:avLst/>
          </a:prstGeom>
          <a:noFill/>
          <a:ln w="76200">
            <a:solidFill>
              <a:srgbClr val="0070C0"/>
            </a:solidFill>
          </a:ln>
        </p:spPr>
      </p:pic>
      <p:pic>
        <p:nvPicPr>
          <p:cNvPr id="29" name="Immagine 28" descr="C:\Users\Stefania\Desktop\IMG-20180324-WA000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05064" y="4932042"/>
            <a:ext cx="2232248" cy="1584175"/>
          </a:xfrm>
          <a:prstGeom prst="roundRect">
            <a:avLst/>
          </a:prstGeom>
          <a:noFill/>
          <a:ln w="76200">
            <a:solidFill>
              <a:srgbClr val="0070C0"/>
            </a:solidFill>
          </a:ln>
        </p:spPr>
      </p:pic>
      <p:pic>
        <p:nvPicPr>
          <p:cNvPr id="30" name="Immagine 29" descr="C:\Users\Stefania\Desktop\20180326_075907.jpg"/>
          <p:cNvPicPr/>
          <p:nvPr/>
        </p:nvPicPr>
        <p:blipFill>
          <a:blip r:embed="rId5" cstate="print">
            <a:extLst>
              <a:ext uri="{28A0092B-C50C-407E-A947-70E740481C1C}">
                <a14:useLocalDpi xmlns="" xmlns:a14="http://schemas.microsoft.com/office/drawing/2010/main" val="0"/>
              </a:ext>
            </a:extLst>
          </a:blip>
          <a:srcRect l="7500" r="17500"/>
          <a:stretch>
            <a:fillRect/>
          </a:stretch>
        </p:blipFill>
        <p:spPr bwMode="auto">
          <a:xfrm>
            <a:off x="620689" y="4716016"/>
            <a:ext cx="2016224" cy="1728192"/>
          </a:xfrm>
          <a:prstGeom prst="flowChartAlternateProcess">
            <a:avLst/>
          </a:prstGeom>
          <a:noFill/>
          <a:ln w="76200">
            <a:solidFill>
              <a:srgbClr val="0070C0"/>
            </a:solidFill>
          </a:ln>
        </p:spPr>
      </p:pic>
      <p:pic>
        <p:nvPicPr>
          <p:cNvPr id="31" name="Immagine 30" descr="C:\Users\Stefania\Desktop\20180327_145341.jpg"/>
          <p:cNvPicPr/>
          <p:nvPr/>
        </p:nvPicPr>
        <p:blipFill>
          <a:blip r:embed="rId6" cstate="print">
            <a:extLst>
              <a:ext uri="{28A0092B-C50C-407E-A947-70E740481C1C}">
                <a14:useLocalDpi xmlns="" xmlns:a14="http://schemas.microsoft.com/office/drawing/2010/main" val="0"/>
              </a:ext>
            </a:extLst>
          </a:blip>
          <a:srcRect t="12919" r="13333"/>
          <a:stretch>
            <a:fillRect/>
          </a:stretch>
        </p:blipFill>
        <p:spPr bwMode="auto">
          <a:xfrm>
            <a:off x="3573016" y="7020272"/>
            <a:ext cx="2664296" cy="1797548"/>
          </a:xfrm>
          <a:prstGeom prst="roundRect">
            <a:avLst/>
          </a:prstGeom>
          <a:noFill/>
          <a:ln w="76200">
            <a:solidFill>
              <a:srgbClr val="0070C0"/>
            </a:solidFill>
          </a:ln>
        </p:spPr>
      </p:pic>
      <p:sp>
        <p:nvSpPr>
          <p:cNvPr id="33" name="CasellaDiTesto 32"/>
          <p:cNvSpPr txBox="1"/>
          <p:nvPr/>
        </p:nvSpPr>
        <p:spPr>
          <a:xfrm>
            <a:off x="548680" y="1979712"/>
            <a:ext cx="2520280" cy="369332"/>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2060"/>
                </a:solidFill>
              </a:rPr>
              <a:t>Progetto di “arte”</a:t>
            </a:r>
          </a:p>
        </p:txBody>
      </p:sp>
      <p:sp>
        <p:nvSpPr>
          <p:cNvPr id="34" name="CasellaDiTesto 33"/>
          <p:cNvSpPr txBox="1"/>
          <p:nvPr/>
        </p:nvSpPr>
        <p:spPr>
          <a:xfrm>
            <a:off x="4077072" y="1979712"/>
            <a:ext cx="2016224" cy="369332"/>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2060"/>
                </a:solidFill>
              </a:rPr>
              <a:t>Uscita didattica</a:t>
            </a:r>
          </a:p>
        </p:txBody>
      </p:sp>
      <p:sp>
        <p:nvSpPr>
          <p:cNvPr id="35" name="CasellaDiTesto 34"/>
          <p:cNvSpPr txBox="1"/>
          <p:nvPr/>
        </p:nvSpPr>
        <p:spPr>
          <a:xfrm>
            <a:off x="3429000" y="6732240"/>
            <a:ext cx="2952328" cy="400110"/>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000" b="1" dirty="0">
                <a:solidFill>
                  <a:srgbClr val="FF0000"/>
                </a:solidFill>
              </a:rPr>
              <a:t>Addio Scuola Primaria</a:t>
            </a:r>
          </a:p>
        </p:txBody>
      </p:sp>
      <p:sp>
        <p:nvSpPr>
          <p:cNvPr id="36" name="CasellaDiTesto 35"/>
          <p:cNvSpPr txBox="1"/>
          <p:nvPr/>
        </p:nvSpPr>
        <p:spPr>
          <a:xfrm>
            <a:off x="620688" y="4211960"/>
            <a:ext cx="2088232" cy="369332"/>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2060"/>
                </a:solidFill>
              </a:rPr>
              <a:t>Campo scuola</a:t>
            </a:r>
          </a:p>
        </p:txBody>
      </p:sp>
      <p:sp>
        <p:nvSpPr>
          <p:cNvPr id="37" name="CasellaDiTesto 36"/>
          <p:cNvSpPr txBox="1"/>
          <p:nvPr/>
        </p:nvSpPr>
        <p:spPr>
          <a:xfrm>
            <a:off x="3861048" y="4283968"/>
            <a:ext cx="2376264" cy="646331"/>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2060"/>
                </a:solidFill>
              </a:rPr>
              <a:t>Progetto </a:t>
            </a:r>
            <a:r>
              <a:rPr lang="it-IT" b="1" dirty="0" smtClean="0">
                <a:solidFill>
                  <a:srgbClr val="002060"/>
                </a:solidFill>
              </a:rPr>
              <a:t>Continuità</a:t>
            </a:r>
          </a:p>
          <a:p>
            <a:pPr algn="ctr"/>
            <a:r>
              <a:rPr lang="it-IT" b="1" dirty="0" smtClean="0">
                <a:solidFill>
                  <a:srgbClr val="002060"/>
                </a:solidFill>
              </a:rPr>
              <a:t>Scuola Secondaria</a:t>
            </a:r>
            <a:endParaRPr lang="it-IT" b="1" dirty="0">
              <a:solidFill>
                <a:srgbClr val="002060"/>
              </a:solidFill>
            </a:endParaRPr>
          </a:p>
        </p:txBody>
      </p:sp>
      <p:pic>
        <p:nvPicPr>
          <p:cNvPr id="16" name="Immagine 15" descr="DSC02025.JPG"/>
          <p:cNvPicPr>
            <a:picLocks noChangeAspect="1"/>
          </p:cNvPicPr>
          <p:nvPr/>
        </p:nvPicPr>
        <p:blipFill>
          <a:blip r:embed="rId7" cstate="print"/>
          <a:stretch>
            <a:fillRect/>
          </a:stretch>
        </p:blipFill>
        <p:spPr>
          <a:xfrm>
            <a:off x="692696" y="7236296"/>
            <a:ext cx="2064230" cy="1548172"/>
          </a:xfrm>
          <a:prstGeom prst="roundRect">
            <a:avLst/>
          </a:prstGeom>
          <a:ln w="76200">
            <a:solidFill>
              <a:srgbClr val="0070C0"/>
            </a:solidFill>
          </a:ln>
        </p:spPr>
      </p:pic>
      <p:sp>
        <p:nvSpPr>
          <p:cNvPr id="17" name="CasellaDiTesto 16"/>
          <p:cNvSpPr txBox="1"/>
          <p:nvPr/>
        </p:nvSpPr>
        <p:spPr>
          <a:xfrm>
            <a:off x="548680" y="6588224"/>
            <a:ext cx="2376264" cy="646331"/>
          </a:xfrm>
          <a:prstGeom prst="rect">
            <a:avLst/>
          </a:prstGeom>
          <a:solidFill>
            <a:srgbClr val="FAF364"/>
          </a:solidFill>
          <a:ln w="57150">
            <a:solidFill>
              <a:srgbClr val="00FFFF"/>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2060"/>
                </a:solidFill>
              </a:rPr>
              <a:t>Progetto </a:t>
            </a:r>
            <a:r>
              <a:rPr lang="it-IT" b="1" dirty="0" smtClean="0">
                <a:solidFill>
                  <a:srgbClr val="002060"/>
                </a:solidFill>
              </a:rPr>
              <a:t>Continuità</a:t>
            </a:r>
          </a:p>
          <a:p>
            <a:pPr algn="ctr"/>
            <a:r>
              <a:rPr lang="it-IT" b="1" dirty="0" smtClean="0">
                <a:solidFill>
                  <a:srgbClr val="002060"/>
                </a:solidFill>
              </a:rPr>
              <a:t>Scuola dell’Infanzia</a:t>
            </a:r>
            <a:endParaRPr lang="it-IT" b="1" dirty="0">
              <a:solidFill>
                <a:srgbClr val="002060"/>
              </a:solidFill>
            </a:endParaRPr>
          </a:p>
        </p:txBody>
      </p:sp>
      <p:sp>
        <p:nvSpPr>
          <p:cNvPr id="18" name="Ovale 17"/>
          <p:cNvSpPr/>
          <p:nvPr/>
        </p:nvSpPr>
        <p:spPr>
          <a:xfrm flipH="1">
            <a:off x="1700808" y="7956376"/>
            <a:ext cx="45719" cy="45719"/>
          </a:xfrm>
          <a:prstGeom prst="ellipse">
            <a:avLst/>
          </a:prstGeom>
          <a:solidFill>
            <a:srgbClr val="CDE5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6672" y="323528"/>
            <a:ext cx="6172200" cy="1440160"/>
          </a:xfrm>
        </p:spPr>
        <p:txBody>
          <a:bodyPr>
            <a:noAutofit/>
          </a:bodyPr>
          <a:lstStyle/>
          <a:p>
            <a:pPr algn="ct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t/>
            </a:r>
            <a:br>
              <a:rPr lang="it-IT" sz="2400" b="1" dirty="0">
                <a:ln w="12700">
                  <a:solidFill>
                    <a:srgbClr val="00FFFF"/>
                  </a:solidFill>
                  <a:prstDash val="solid"/>
                </a:ln>
                <a:solidFill>
                  <a:srgbClr val="FFFF00"/>
                </a:solidFill>
                <a:effectLst>
                  <a:outerShdw blurRad="41275" dist="20320" dir="1800000" algn="tl" rotWithShape="0">
                    <a:srgbClr val="000000">
                      <a:alpha val="40000"/>
                    </a:srgbClr>
                  </a:outerShdw>
                </a:effectLst>
              </a:rPr>
            </a:br>
            <a:r>
              <a:rPr lang="it-IT" sz="2000" b="1" dirty="0">
                <a:ln w="19050">
                  <a:solidFill>
                    <a:srgbClr val="002060"/>
                  </a:solidFill>
                  <a:prstDash val="solid"/>
                </a:ln>
                <a:solidFill>
                  <a:srgbClr val="FFFF00"/>
                </a:solidFill>
                <a:effectLst>
                  <a:outerShdw blurRad="41275" dist="20320" dir="1800000" algn="tl" rotWithShape="0">
                    <a:srgbClr val="000000">
                      <a:alpha val="40000"/>
                    </a:srgbClr>
                  </a:outerShdw>
                </a:effectLst>
              </a:rPr>
              <a:t>LA CLASSE IB RIPENSA AL  SUO </a:t>
            </a:r>
            <a:r>
              <a:rPr lang="it-IT" sz="2400" b="1" dirty="0">
                <a:ln w="19050">
                  <a:solidFill>
                    <a:srgbClr val="002060"/>
                  </a:solidFill>
                  <a:prstDash val="solid"/>
                </a:ln>
                <a:solidFill>
                  <a:srgbClr val="FFFF00"/>
                </a:solidFill>
                <a:effectLst>
                  <a:outerShdw blurRad="41275" dist="20320" dir="1800000" algn="tl" rotWithShape="0">
                    <a:srgbClr val="000000">
                      <a:alpha val="40000"/>
                    </a:srgbClr>
                  </a:outerShdw>
                </a:effectLst>
              </a:rPr>
              <a:t/>
            </a:r>
            <a:br>
              <a:rPr lang="it-IT" sz="2400" b="1" dirty="0">
                <a:ln w="19050">
                  <a:solidFill>
                    <a:srgbClr val="002060"/>
                  </a:solidFill>
                  <a:prstDash val="solid"/>
                </a:ln>
                <a:solidFill>
                  <a:srgbClr val="FFFF00"/>
                </a:solidFill>
                <a:effectLst>
                  <a:outerShdw blurRad="41275" dist="20320" dir="1800000" algn="tl" rotWithShape="0">
                    <a:srgbClr val="000000">
                      <a:alpha val="40000"/>
                    </a:srgbClr>
                  </a:outerShdw>
                </a:effectLst>
              </a:rPr>
            </a:br>
            <a:r>
              <a:rPr lang="it-IT" sz="3200" b="1" dirty="0">
                <a:ln w="19050">
                  <a:solidFill>
                    <a:srgbClr val="002060"/>
                  </a:solidFill>
                  <a:prstDash val="solid"/>
                </a:ln>
                <a:solidFill>
                  <a:srgbClr val="FFFF00"/>
                </a:solidFill>
                <a:effectLst>
                  <a:outerShdw blurRad="41275" dist="20320" dir="1800000" algn="tl" rotWithShape="0">
                    <a:srgbClr val="000000">
                      <a:alpha val="40000"/>
                    </a:srgbClr>
                  </a:outerShdw>
                </a:effectLst>
              </a:rPr>
              <a:t>PRIMO GIORNO </a:t>
            </a:r>
            <a:r>
              <a:rPr lang="it-IT" sz="3200" b="1" dirty="0" err="1">
                <a:ln w="19050">
                  <a:solidFill>
                    <a:srgbClr val="002060"/>
                  </a:solidFill>
                  <a:prstDash val="solid"/>
                </a:ln>
                <a:solidFill>
                  <a:srgbClr val="FFFF00"/>
                </a:solidFill>
                <a:effectLst>
                  <a:outerShdw blurRad="41275" dist="20320" dir="1800000" algn="tl" rotWithShape="0">
                    <a:srgbClr val="000000">
                      <a:alpha val="40000"/>
                    </a:srgbClr>
                  </a:outerShdw>
                </a:effectLst>
              </a:rPr>
              <a:t>DI</a:t>
            </a:r>
            <a:r>
              <a:rPr lang="it-IT" sz="3200" b="1" dirty="0">
                <a:ln w="19050">
                  <a:solidFill>
                    <a:srgbClr val="002060"/>
                  </a:solidFill>
                  <a:prstDash val="solid"/>
                </a:ln>
                <a:solidFill>
                  <a:srgbClr val="FFFF00"/>
                </a:solidFill>
                <a:effectLst>
                  <a:outerShdw blurRad="41275" dist="20320" dir="1800000" algn="tl" rotWithShape="0">
                    <a:srgbClr val="000000">
                      <a:alpha val="40000"/>
                    </a:srgbClr>
                  </a:outerShdw>
                </a:effectLst>
              </a:rPr>
              <a:t> SCUOLA</a:t>
            </a:r>
            <a:br>
              <a:rPr lang="it-IT" sz="3200" b="1" dirty="0">
                <a:ln w="19050">
                  <a:solidFill>
                    <a:srgbClr val="002060"/>
                  </a:solidFill>
                  <a:prstDash val="solid"/>
                </a:ln>
                <a:solidFill>
                  <a:srgbClr val="FFFF00"/>
                </a:solidFill>
                <a:effectLst>
                  <a:outerShdw blurRad="41275" dist="20320" dir="1800000" algn="tl" rotWithShape="0">
                    <a:srgbClr val="000000">
                      <a:alpha val="40000"/>
                    </a:srgbClr>
                  </a:outerShdw>
                </a:effectLst>
              </a:rPr>
            </a:br>
            <a:r>
              <a:rPr lang="it-IT" sz="2400" dirty="0"/>
              <a:t/>
            </a:r>
            <a:br>
              <a:rPr lang="it-IT" sz="2400" dirty="0"/>
            </a:br>
            <a:endParaRPr lang="it-IT" sz="2400" dirty="0"/>
          </a:p>
        </p:txBody>
      </p:sp>
      <p:sp>
        <p:nvSpPr>
          <p:cNvPr id="3" name="Segnaposto contenuto 2"/>
          <p:cNvSpPr>
            <a:spLocks noGrp="1"/>
          </p:cNvSpPr>
          <p:nvPr>
            <p:ph idx="1"/>
          </p:nvPr>
        </p:nvSpPr>
        <p:spPr>
          <a:xfrm>
            <a:off x="404664" y="1619672"/>
            <a:ext cx="6172200" cy="7200799"/>
          </a:xfrm>
        </p:spPr>
        <p:txBody>
          <a:bodyPr/>
          <a:lstStyle/>
          <a:p>
            <a:pPr>
              <a:lnSpc>
                <a:spcPct val="115000"/>
              </a:lnSpc>
              <a:spcAft>
                <a:spcPts val="1000"/>
              </a:spcAft>
            </a:pPr>
            <a:endParaRPr lang="it-IT" dirty="0">
              <a:ea typeface="Calibri"/>
              <a:cs typeface="Times New Roman"/>
            </a:endParaRPr>
          </a:p>
          <a:p>
            <a:pPr>
              <a:buNone/>
            </a:pPr>
            <a:endParaRPr lang="it-IT"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13</a:t>
            </a:fld>
            <a:endParaRPr lang="it-IT"/>
          </a:p>
        </p:txBody>
      </p:sp>
      <p:pic>
        <p:nvPicPr>
          <p:cNvPr id="5" name="Immagine 4" descr="C:\Users\Lucia\Desktop\GIORNALE SCOLASTICO completo\GIORNALE 2018\1 B\8.jpg"/>
          <p:cNvPicPr/>
          <p:nvPr/>
        </p:nvPicPr>
        <p:blipFill>
          <a:blip r:embed="rId2" cstate="print"/>
          <a:srcRect/>
          <a:stretch>
            <a:fillRect/>
          </a:stretch>
        </p:blipFill>
        <p:spPr bwMode="auto">
          <a:xfrm>
            <a:off x="2348880" y="3347864"/>
            <a:ext cx="2349813" cy="1884640"/>
          </a:xfrm>
          <a:prstGeom prst="rect">
            <a:avLst/>
          </a:prstGeom>
          <a:noFill/>
          <a:ln w="38100">
            <a:solidFill>
              <a:srgbClr val="0070C0"/>
            </a:solidFill>
            <a:miter lim="800000"/>
            <a:headEnd/>
            <a:tailEnd/>
          </a:ln>
        </p:spPr>
      </p:pic>
      <p:pic>
        <p:nvPicPr>
          <p:cNvPr id="6" name="Immagine 5" descr="C:\Users\Lucia\Desktop\GIORNALE SCOLASTICO completo\GIORNALE 2018\1 B\7.jpg"/>
          <p:cNvPicPr/>
          <p:nvPr/>
        </p:nvPicPr>
        <p:blipFill>
          <a:blip r:embed="rId3" cstate="print"/>
          <a:srcRect/>
          <a:stretch>
            <a:fillRect/>
          </a:stretch>
        </p:blipFill>
        <p:spPr bwMode="auto">
          <a:xfrm rot="1789546">
            <a:off x="4329380" y="3666849"/>
            <a:ext cx="1953623" cy="1338625"/>
          </a:xfrm>
          <a:prstGeom prst="rect">
            <a:avLst/>
          </a:prstGeom>
          <a:noFill/>
          <a:ln w="38100">
            <a:solidFill>
              <a:srgbClr val="0070C0"/>
            </a:solidFill>
            <a:miter lim="800000"/>
            <a:headEnd/>
            <a:tailEnd/>
          </a:ln>
        </p:spPr>
      </p:pic>
      <p:pic>
        <p:nvPicPr>
          <p:cNvPr id="7" name="Immagine 6" descr="C:\Users\Lucia\Desktop\GIORNALE SCOLASTICO completo\GIORNALE 2018\1 B\5.jpg"/>
          <p:cNvPicPr/>
          <p:nvPr/>
        </p:nvPicPr>
        <p:blipFill>
          <a:blip r:embed="rId4" cstate="print"/>
          <a:srcRect l="5465" r="12482"/>
          <a:stretch>
            <a:fillRect/>
          </a:stretch>
        </p:blipFill>
        <p:spPr bwMode="auto">
          <a:xfrm rot="19830747">
            <a:off x="645591" y="4830266"/>
            <a:ext cx="1989192" cy="1794967"/>
          </a:xfrm>
          <a:prstGeom prst="rect">
            <a:avLst/>
          </a:prstGeom>
          <a:noFill/>
          <a:ln w="38100">
            <a:solidFill>
              <a:srgbClr val="0070C0"/>
            </a:solidFill>
            <a:miter lim="800000"/>
            <a:headEnd/>
            <a:tailEnd/>
          </a:ln>
        </p:spPr>
      </p:pic>
      <p:pic>
        <p:nvPicPr>
          <p:cNvPr id="8" name="Immagine 7" descr="C:\Users\Lucia\Desktop\GIORNALE SCOLASTICO completo\GIORNALE 2018\1 B\4.jpg"/>
          <p:cNvPicPr/>
          <p:nvPr/>
        </p:nvPicPr>
        <p:blipFill>
          <a:blip r:embed="rId5" cstate="print"/>
          <a:srcRect r="8724"/>
          <a:stretch>
            <a:fillRect/>
          </a:stretch>
        </p:blipFill>
        <p:spPr bwMode="auto">
          <a:xfrm rot="1139746">
            <a:off x="4591547" y="5263993"/>
            <a:ext cx="1806531" cy="1251151"/>
          </a:xfrm>
          <a:prstGeom prst="rect">
            <a:avLst/>
          </a:prstGeom>
          <a:noFill/>
          <a:ln w="38100">
            <a:solidFill>
              <a:srgbClr val="0070C0"/>
            </a:solidFill>
            <a:miter lim="800000"/>
            <a:headEnd/>
            <a:tailEnd/>
          </a:ln>
        </p:spPr>
      </p:pic>
      <p:pic>
        <p:nvPicPr>
          <p:cNvPr id="9" name="Immagine 8" descr="C:\Users\Lucia\Desktop\GIORNALE SCOLASTICO completo\GIORNALE 2018\1 B\3.jpg"/>
          <p:cNvPicPr/>
          <p:nvPr/>
        </p:nvPicPr>
        <p:blipFill>
          <a:blip r:embed="rId6" cstate="print"/>
          <a:srcRect/>
          <a:stretch>
            <a:fillRect/>
          </a:stretch>
        </p:blipFill>
        <p:spPr bwMode="auto">
          <a:xfrm>
            <a:off x="2492896" y="5436096"/>
            <a:ext cx="2183612" cy="1638437"/>
          </a:xfrm>
          <a:prstGeom prst="rect">
            <a:avLst/>
          </a:prstGeom>
          <a:noFill/>
          <a:ln w="38100">
            <a:solidFill>
              <a:srgbClr val="0070C0"/>
            </a:solidFill>
            <a:miter lim="800000"/>
            <a:headEnd/>
            <a:tailEnd/>
          </a:ln>
        </p:spPr>
      </p:pic>
      <p:pic>
        <p:nvPicPr>
          <p:cNvPr id="10" name="Immagine 9" descr="C:\Users\Lucia\Desktop\GIORNALE SCOLASTICO completo\GIORNALE 2018\1 B\2.jpg"/>
          <p:cNvPicPr/>
          <p:nvPr/>
        </p:nvPicPr>
        <p:blipFill>
          <a:blip r:embed="rId7" cstate="print"/>
          <a:srcRect/>
          <a:stretch>
            <a:fillRect/>
          </a:stretch>
        </p:blipFill>
        <p:spPr bwMode="auto">
          <a:xfrm rot="20088243">
            <a:off x="780330" y="6824319"/>
            <a:ext cx="2135647" cy="1565583"/>
          </a:xfrm>
          <a:prstGeom prst="rect">
            <a:avLst/>
          </a:prstGeom>
          <a:noFill/>
          <a:ln w="38100">
            <a:solidFill>
              <a:srgbClr val="0070C0"/>
            </a:solidFill>
            <a:miter lim="800000"/>
            <a:headEnd/>
            <a:tailEnd/>
          </a:ln>
        </p:spPr>
      </p:pic>
      <p:pic>
        <p:nvPicPr>
          <p:cNvPr id="11" name="Immagine 10" descr="C:\Users\Lucia\Desktop\GIORNALE SCOLASTICO completo\GIORNALE 2018\1 B\1 B  1.jpg"/>
          <p:cNvPicPr/>
          <p:nvPr/>
        </p:nvPicPr>
        <p:blipFill>
          <a:blip r:embed="rId8" cstate="print"/>
          <a:srcRect/>
          <a:stretch>
            <a:fillRect/>
          </a:stretch>
        </p:blipFill>
        <p:spPr bwMode="auto">
          <a:xfrm rot="1704602">
            <a:off x="4258999" y="6708929"/>
            <a:ext cx="1846514" cy="1702808"/>
          </a:xfrm>
          <a:prstGeom prst="rect">
            <a:avLst/>
          </a:prstGeom>
          <a:noFill/>
          <a:ln w="38100">
            <a:solidFill>
              <a:srgbClr val="0070C0"/>
            </a:solidFill>
            <a:miter lim="800000"/>
            <a:headEnd/>
            <a:tailEnd/>
          </a:ln>
        </p:spPr>
      </p:pic>
      <p:pic>
        <p:nvPicPr>
          <p:cNvPr id="12" name="Immagine 11" descr="C:\Users\Lucia\Desktop\GIORNALE SCOLASTICO completo\GIORNALE 2018\1 B\9.jpg"/>
          <p:cNvPicPr/>
          <p:nvPr/>
        </p:nvPicPr>
        <p:blipFill>
          <a:blip r:embed="rId9" cstate="print"/>
          <a:srcRect l="11377" r="9837"/>
          <a:stretch>
            <a:fillRect/>
          </a:stretch>
        </p:blipFill>
        <p:spPr bwMode="auto">
          <a:xfrm rot="20455041">
            <a:off x="443154" y="3319888"/>
            <a:ext cx="1830253" cy="1424107"/>
          </a:xfrm>
          <a:prstGeom prst="rect">
            <a:avLst/>
          </a:prstGeom>
          <a:noFill/>
          <a:ln w="38100">
            <a:solidFill>
              <a:srgbClr val="0070C0"/>
            </a:solidFill>
            <a:miter lim="800000"/>
            <a:headEnd/>
            <a:tailEnd/>
          </a:ln>
        </p:spPr>
      </p:pic>
      <p:sp>
        <p:nvSpPr>
          <p:cNvPr id="13" name="CasellaDiTesto 12"/>
          <p:cNvSpPr txBox="1"/>
          <p:nvPr/>
        </p:nvSpPr>
        <p:spPr>
          <a:xfrm>
            <a:off x="836712" y="1547665"/>
            <a:ext cx="5400600" cy="1846660"/>
          </a:xfrm>
          <a:prstGeom prst="rect">
            <a:avLst/>
          </a:prstGeom>
          <a:noFill/>
        </p:spPr>
        <p:txBody>
          <a:bodyPr wrap="square" rtlCol="0">
            <a:spAutoFit/>
          </a:bodyPr>
          <a:lstStyle/>
          <a:p>
            <a:pPr algn="ctr"/>
            <a:r>
              <a:rPr lang="it-IT" sz="2800" dirty="0">
                <a:solidFill>
                  <a:srgbClr val="002060"/>
                </a:solidFill>
              </a:rPr>
              <a:t>L’avventura della Scuola Primaria è iniziata. Un grande </a:t>
            </a:r>
            <a:r>
              <a:rPr lang="it-IT" sz="2800" b="1" dirty="0">
                <a:solidFill>
                  <a:srgbClr val="FF0000"/>
                </a:solidFill>
              </a:rPr>
              <a:t>BENVENUTO</a:t>
            </a:r>
          </a:p>
          <a:p>
            <a:pPr algn="ctr"/>
            <a:r>
              <a:rPr lang="it-IT" sz="2800" dirty="0">
                <a:solidFill>
                  <a:srgbClr val="002060"/>
                </a:solidFill>
              </a:rPr>
              <a:t> a tutti i bambini!</a:t>
            </a:r>
          </a:p>
        </p:txBody>
      </p:sp>
      <p:pic>
        <p:nvPicPr>
          <p:cNvPr id="1026" name="Picture 2" descr="C:\Users\Lucia\Desktop\GIORNALE SCOLASTICO completo\GIORNALE 2018\1 B\6.jpg"/>
          <p:cNvPicPr>
            <a:picLocks noChangeAspect="1" noChangeArrowheads="1"/>
          </p:cNvPicPr>
          <p:nvPr/>
        </p:nvPicPr>
        <p:blipFill>
          <a:blip r:embed="rId10" cstate="print"/>
          <a:srcRect l="7500" t="17292" r="21406"/>
          <a:stretch>
            <a:fillRect/>
          </a:stretch>
        </p:blipFill>
        <p:spPr bwMode="auto">
          <a:xfrm>
            <a:off x="2564904" y="7236296"/>
            <a:ext cx="1872208" cy="1633553"/>
          </a:xfrm>
          <a:prstGeom prst="rect">
            <a:avLst/>
          </a:prstGeom>
          <a:noFill/>
          <a:ln w="38100">
            <a:solidFill>
              <a:srgbClr val="0070C0"/>
            </a:solidFill>
          </a:ln>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4664" y="683568"/>
            <a:ext cx="6172200" cy="1440160"/>
          </a:xfrm>
          <a:solidFill>
            <a:srgbClr val="FFCCFF"/>
          </a:solidFill>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it-IT" sz="4000" b="1" dirty="0">
                <a:ln w="19050">
                  <a:solidFill>
                    <a:srgbClr val="002060"/>
                  </a:solidFill>
                  <a:prstDash val="solid"/>
                  <a:miter lim="800000"/>
                </a:ln>
                <a:solidFill>
                  <a:srgbClr val="00FFFF"/>
                </a:solidFill>
                <a:effectLst>
                  <a:outerShdw blurRad="25500" dist="23000" dir="7020000" algn="tl">
                    <a:srgbClr val="000000">
                      <a:alpha val="50000"/>
                    </a:srgbClr>
                  </a:outerShdw>
                </a:effectLst>
              </a:rPr>
              <a:t>LABORATORIO </a:t>
            </a:r>
            <a:r>
              <a:rPr lang="it-IT" sz="4000" b="1" dirty="0" err="1">
                <a:ln w="19050">
                  <a:solidFill>
                    <a:srgbClr val="002060"/>
                  </a:solidFill>
                  <a:prstDash val="solid"/>
                  <a:miter lim="800000"/>
                </a:ln>
                <a:solidFill>
                  <a:srgbClr val="00FFFF"/>
                </a:solidFill>
                <a:effectLst>
                  <a:outerShdw blurRad="25500" dist="23000" dir="7020000" algn="tl">
                    <a:srgbClr val="000000">
                      <a:alpha val="50000"/>
                    </a:srgbClr>
                  </a:outerShdw>
                </a:effectLst>
              </a:rPr>
              <a:t>DI</a:t>
            </a:r>
            <a:r>
              <a:rPr lang="it-IT" sz="4000" b="1" dirty="0">
                <a:ln w="19050">
                  <a:solidFill>
                    <a:srgbClr val="002060"/>
                  </a:solidFill>
                  <a:prstDash val="solid"/>
                  <a:miter lim="800000"/>
                </a:ln>
                <a:solidFill>
                  <a:srgbClr val="00FFFF"/>
                </a:solidFill>
                <a:effectLst>
                  <a:outerShdw blurRad="25500" dist="23000" dir="7020000" algn="tl">
                    <a:srgbClr val="000000">
                      <a:alpha val="50000"/>
                    </a:srgbClr>
                  </a:outerShdw>
                </a:effectLst>
              </a:rPr>
              <a:t> SCIENZE</a:t>
            </a:r>
            <a:r>
              <a:rPr lang="it-IT" dirty="0">
                <a:solidFill>
                  <a:srgbClr val="00FFFF"/>
                </a:solidFill>
              </a:rPr>
              <a:t/>
            </a:r>
            <a:br>
              <a:rPr lang="it-IT" dirty="0">
                <a:solidFill>
                  <a:srgbClr val="00FFFF"/>
                </a:solidFill>
              </a:rPr>
            </a:br>
            <a:r>
              <a:rPr lang="it-IT" sz="3100" b="1" dirty="0">
                <a:ln>
                  <a:solidFill>
                    <a:srgbClr val="FF0000"/>
                  </a:solidFill>
                </a:ln>
                <a:solidFill>
                  <a:schemeClr val="accent2">
                    <a:lumMod val="75000"/>
                  </a:schemeClr>
                </a:solidFill>
              </a:rPr>
              <a:t>classe I B</a:t>
            </a:r>
            <a:r>
              <a:rPr lang="it-IT" dirty="0">
                <a:solidFill>
                  <a:srgbClr val="00FFFF"/>
                </a:solidFill>
              </a:rPr>
              <a:t/>
            </a:r>
            <a:br>
              <a:rPr lang="it-IT" dirty="0">
                <a:solidFill>
                  <a:srgbClr val="00FFFF"/>
                </a:solidFill>
              </a:rPr>
            </a:br>
            <a:endParaRPr lang="it-IT" sz="1600" dirty="0">
              <a:solidFill>
                <a:srgbClr val="00FFFF"/>
              </a:solidFill>
            </a:endParaRPr>
          </a:p>
        </p:txBody>
      </p:sp>
      <p:sp>
        <p:nvSpPr>
          <p:cNvPr id="3" name="Segnaposto contenuto 2"/>
          <p:cNvSpPr>
            <a:spLocks noGrp="1"/>
          </p:cNvSpPr>
          <p:nvPr>
            <p:ph idx="1"/>
          </p:nvPr>
        </p:nvSpPr>
        <p:spPr>
          <a:xfrm>
            <a:off x="342900" y="2267744"/>
            <a:ext cx="6172200" cy="6165056"/>
          </a:xfrm>
          <a:solidFill>
            <a:srgbClr val="99FF66"/>
          </a:solidFill>
        </p:spPr>
        <p:txBody>
          <a:bodyPr/>
          <a:lstStyle/>
          <a:p>
            <a:endParaRPr lang="it-IT" dirty="0"/>
          </a:p>
          <a:p>
            <a:pPr>
              <a:buNone/>
            </a:pPr>
            <a:endParaRPr lang="it-IT" dirty="0"/>
          </a:p>
          <a:p>
            <a:pPr>
              <a:buNone/>
            </a:pPr>
            <a:endParaRPr lang="it-IT" dirty="0"/>
          </a:p>
          <a:p>
            <a:pPr>
              <a:buNone/>
            </a:pPr>
            <a:endParaRPr lang="it-IT"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14</a:t>
            </a:fld>
            <a:endParaRPr lang="it-IT"/>
          </a:p>
        </p:txBody>
      </p:sp>
      <p:pic>
        <p:nvPicPr>
          <p:cNvPr id="5" name="Immagine 4" descr="C:\Users\Lucia\Desktop\GIORNALE SCOLASTICO completo\GIORNALE 2018\1 B\IB   10.jpg"/>
          <p:cNvPicPr/>
          <p:nvPr/>
        </p:nvPicPr>
        <p:blipFill>
          <a:blip r:embed="rId2" cstate="print"/>
          <a:srcRect/>
          <a:stretch>
            <a:fillRect/>
          </a:stretch>
        </p:blipFill>
        <p:spPr bwMode="auto">
          <a:xfrm>
            <a:off x="476672" y="2411760"/>
            <a:ext cx="1672010" cy="1127993"/>
          </a:xfrm>
          <a:prstGeom prst="rect">
            <a:avLst/>
          </a:prstGeom>
          <a:noFill/>
          <a:ln w="9525">
            <a:noFill/>
            <a:miter lim="800000"/>
            <a:headEnd/>
            <a:tailEnd/>
          </a:ln>
        </p:spPr>
      </p:pic>
      <p:pic>
        <p:nvPicPr>
          <p:cNvPr id="6" name="Immagine 5" descr="C:\Users\Lucia\Desktop\GIORNALE SCOLASTICO completo\GIORNALE 2018\1 B\IB  7 jpg.jpg"/>
          <p:cNvPicPr/>
          <p:nvPr/>
        </p:nvPicPr>
        <p:blipFill>
          <a:blip r:embed="rId3" cstate="print"/>
          <a:srcRect/>
          <a:stretch>
            <a:fillRect/>
          </a:stretch>
        </p:blipFill>
        <p:spPr bwMode="auto">
          <a:xfrm>
            <a:off x="4581128" y="2411760"/>
            <a:ext cx="1800200" cy="1295499"/>
          </a:xfrm>
          <a:prstGeom prst="rect">
            <a:avLst/>
          </a:prstGeom>
          <a:noFill/>
          <a:ln w="9525">
            <a:noFill/>
            <a:miter lim="800000"/>
            <a:headEnd/>
            <a:tailEnd/>
          </a:ln>
        </p:spPr>
      </p:pic>
      <p:pic>
        <p:nvPicPr>
          <p:cNvPr id="7" name="Immagine 6" descr="C:\Users\Lucia\Desktop\GIORNALE SCOLASTICO completo\GIORNALE 2018\1 B\IB  6 .jpg"/>
          <p:cNvPicPr/>
          <p:nvPr/>
        </p:nvPicPr>
        <p:blipFill>
          <a:blip r:embed="rId4" cstate="print"/>
          <a:srcRect r="14815"/>
          <a:stretch>
            <a:fillRect/>
          </a:stretch>
        </p:blipFill>
        <p:spPr bwMode="auto">
          <a:xfrm>
            <a:off x="548680" y="5076056"/>
            <a:ext cx="1656184" cy="1579439"/>
          </a:xfrm>
          <a:prstGeom prst="rect">
            <a:avLst/>
          </a:prstGeom>
          <a:noFill/>
          <a:ln w="9525">
            <a:noFill/>
            <a:miter lim="800000"/>
            <a:headEnd/>
            <a:tailEnd/>
          </a:ln>
        </p:spPr>
      </p:pic>
      <p:pic>
        <p:nvPicPr>
          <p:cNvPr id="8" name="Immagine 7" descr="C:\Users\Lucia\Desktop\GIORNALE SCOLASTICO completo\GIORNALE 2018\1 B\IB  5 jpg.jpg"/>
          <p:cNvPicPr/>
          <p:nvPr/>
        </p:nvPicPr>
        <p:blipFill>
          <a:blip r:embed="rId5" cstate="print"/>
          <a:srcRect b="11538"/>
          <a:stretch>
            <a:fillRect/>
          </a:stretch>
        </p:blipFill>
        <p:spPr bwMode="auto">
          <a:xfrm>
            <a:off x="4869160" y="3851920"/>
            <a:ext cx="1296143" cy="1656184"/>
          </a:xfrm>
          <a:prstGeom prst="rect">
            <a:avLst/>
          </a:prstGeom>
          <a:noFill/>
          <a:ln w="9525">
            <a:noFill/>
            <a:miter lim="800000"/>
            <a:headEnd/>
            <a:tailEnd/>
          </a:ln>
        </p:spPr>
      </p:pic>
      <p:pic>
        <p:nvPicPr>
          <p:cNvPr id="9" name="Immagine 8" descr="C:\Users\Lucia\Desktop\GIORNALE SCOLASTICO completo\GIORNALE 2018\1 B\IB  4jpg.jpg"/>
          <p:cNvPicPr/>
          <p:nvPr/>
        </p:nvPicPr>
        <p:blipFill>
          <a:blip r:embed="rId6" cstate="print"/>
          <a:srcRect/>
          <a:stretch>
            <a:fillRect/>
          </a:stretch>
        </p:blipFill>
        <p:spPr bwMode="auto">
          <a:xfrm>
            <a:off x="4653136" y="7020272"/>
            <a:ext cx="1657350" cy="1243013"/>
          </a:xfrm>
          <a:prstGeom prst="rect">
            <a:avLst/>
          </a:prstGeom>
          <a:noFill/>
          <a:ln w="9525">
            <a:noFill/>
            <a:miter lim="800000"/>
            <a:headEnd/>
            <a:tailEnd/>
          </a:ln>
        </p:spPr>
      </p:pic>
      <p:pic>
        <p:nvPicPr>
          <p:cNvPr id="10" name="Immagine 9" descr="C:\Users\Lucia\Desktop\GIORNALE SCOLASTICO completo\GIORNALE 2018\1 B\IB  2.jpg"/>
          <p:cNvPicPr/>
          <p:nvPr/>
        </p:nvPicPr>
        <p:blipFill>
          <a:blip r:embed="rId7" cstate="print"/>
          <a:srcRect t="14446" r="13326"/>
          <a:stretch>
            <a:fillRect/>
          </a:stretch>
        </p:blipFill>
        <p:spPr bwMode="auto">
          <a:xfrm>
            <a:off x="4653136" y="5652120"/>
            <a:ext cx="1728192" cy="1279401"/>
          </a:xfrm>
          <a:prstGeom prst="rect">
            <a:avLst/>
          </a:prstGeom>
          <a:noFill/>
          <a:ln w="9525">
            <a:noFill/>
            <a:miter lim="800000"/>
            <a:headEnd/>
            <a:tailEnd/>
          </a:ln>
        </p:spPr>
      </p:pic>
      <p:pic>
        <p:nvPicPr>
          <p:cNvPr id="11" name="Immagine 10" descr="C:\Users\Lucia\Desktop\GIORNALE SCOLASTICO completo\GIORNALE 2018\1 B\IB  8.jpg"/>
          <p:cNvPicPr/>
          <p:nvPr/>
        </p:nvPicPr>
        <p:blipFill>
          <a:blip r:embed="rId8" cstate="print"/>
          <a:srcRect/>
          <a:stretch>
            <a:fillRect/>
          </a:stretch>
        </p:blipFill>
        <p:spPr bwMode="auto">
          <a:xfrm>
            <a:off x="476672" y="3635896"/>
            <a:ext cx="1704975" cy="1278732"/>
          </a:xfrm>
          <a:prstGeom prst="rect">
            <a:avLst/>
          </a:prstGeom>
          <a:noFill/>
          <a:ln w="9525">
            <a:noFill/>
            <a:miter lim="800000"/>
            <a:headEnd/>
            <a:tailEnd/>
          </a:ln>
        </p:spPr>
      </p:pic>
      <p:pic>
        <p:nvPicPr>
          <p:cNvPr id="12" name="Immagine 11" descr="C:\Users\Lucia\Desktop\GIORNALE SCOLASTICO completo\GIORNALE 2018\1 B\IB  1.jpg"/>
          <p:cNvPicPr/>
          <p:nvPr/>
        </p:nvPicPr>
        <p:blipFill>
          <a:blip r:embed="rId9" cstate="print"/>
          <a:srcRect/>
          <a:stretch>
            <a:fillRect/>
          </a:stretch>
        </p:blipFill>
        <p:spPr bwMode="auto">
          <a:xfrm>
            <a:off x="2492896" y="6876256"/>
            <a:ext cx="1924050" cy="1443038"/>
          </a:xfrm>
          <a:prstGeom prst="rect">
            <a:avLst/>
          </a:prstGeom>
          <a:noFill/>
          <a:ln w="9525">
            <a:noFill/>
            <a:miter lim="800000"/>
            <a:headEnd/>
            <a:tailEnd/>
          </a:ln>
        </p:spPr>
      </p:pic>
      <p:pic>
        <p:nvPicPr>
          <p:cNvPr id="13" name="Immagine 12" descr="C:\Users\Lucia\Desktop\GIORNALE SCOLASTICO completo\GIORNALE 2018\1 B\IB  3.jpg"/>
          <p:cNvPicPr/>
          <p:nvPr/>
        </p:nvPicPr>
        <p:blipFill>
          <a:blip r:embed="rId10" cstate="print"/>
          <a:srcRect/>
          <a:stretch>
            <a:fillRect/>
          </a:stretch>
        </p:blipFill>
        <p:spPr bwMode="auto">
          <a:xfrm>
            <a:off x="692696" y="6660232"/>
            <a:ext cx="1264444" cy="1685925"/>
          </a:xfrm>
          <a:prstGeom prst="rect">
            <a:avLst/>
          </a:prstGeom>
          <a:noFill/>
          <a:ln w="9525">
            <a:noFill/>
            <a:miter lim="800000"/>
            <a:headEnd/>
            <a:tailEnd/>
          </a:ln>
        </p:spPr>
      </p:pic>
      <p:pic>
        <p:nvPicPr>
          <p:cNvPr id="14" name="Immagine 13" descr="C:\Users\Lucia\Desktop\GIORNALE SCOLASTICO completo\GIORNALE 2018\1 B\IB  9jpg.jpg"/>
          <p:cNvPicPr/>
          <p:nvPr/>
        </p:nvPicPr>
        <p:blipFill>
          <a:blip r:embed="rId11" cstate="print"/>
          <a:srcRect/>
          <a:stretch>
            <a:fillRect/>
          </a:stretch>
        </p:blipFill>
        <p:spPr bwMode="auto">
          <a:xfrm>
            <a:off x="2420888" y="2411760"/>
            <a:ext cx="2009775" cy="1507331"/>
          </a:xfrm>
          <a:prstGeom prst="rect">
            <a:avLst/>
          </a:prstGeom>
          <a:noFill/>
          <a:ln w="9525">
            <a:noFill/>
            <a:miter lim="800000"/>
            <a:headEnd/>
            <a:tailEnd/>
          </a:ln>
        </p:spPr>
      </p:pic>
      <p:pic>
        <p:nvPicPr>
          <p:cNvPr id="15" name="Immagine 14" descr="C:\Users\Lucia\Desktop\GIORNALE SCOLASTICO completo\GIORNALE 2018\1 B\IB   11 jpg.jpg"/>
          <p:cNvPicPr/>
          <p:nvPr/>
        </p:nvPicPr>
        <p:blipFill>
          <a:blip r:embed="rId12" cstate="print"/>
          <a:srcRect/>
          <a:stretch>
            <a:fillRect/>
          </a:stretch>
        </p:blipFill>
        <p:spPr bwMode="auto">
          <a:xfrm>
            <a:off x="2420888" y="3995936"/>
            <a:ext cx="2093119" cy="2790825"/>
          </a:xfrm>
          <a:prstGeom prst="rect">
            <a:avLst/>
          </a:prstGeom>
          <a:noFill/>
          <a:ln w="28575">
            <a:solidFill>
              <a:srgbClr val="FF99FF"/>
            </a:solidFill>
            <a:miter lim="800000"/>
            <a:headEnd/>
            <a:tailEnd/>
          </a:ln>
        </p:spPr>
      </p:pic>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2656" y="1"/>
            <a:ext cx="6172200" cy="1285852"/>
          </a:xfrm>
          <a:gradFill>
            <a:gsLst>
              <a:gs pos="0">
                <a:schemeClr val="accent3">
                  <a:lumMod val="20000"/>
                  <a:lumOff val="80000"/>
                </a:schemeClr>
              </a:gs>
              <a:gs pos="50000">
                <a:schemeClr val="accent1">
                  <a:tint val="44500"/>
                  <a:satMod val="160000"/>
                </a:schemeClr>
              </a:gs>
              <a:gs pos="100000">
                <a:schemeClr val="accent1">
                  <a:tint val="23500"/>
                  <a:satMod val="160000"/>
                </a:schemeClr>
              </a:gs>
            </a:gsLst>
            <a:lin ang="5400000" scaled="0"/>
          </a:gradFill>
          <a:ln w="57150"/>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it-IT" sz="2400" dirty="0"/>
              <a:t/>
            </a:r>
            <a:br>
              <a:rPr lang="it-IT" sz="2400" dirty="0"/>
            </a:br>
            <a:r>
              <a:rPr lang="it-IT" sz="2400" dirty="0">
                <a:ln>
                  <a:solidFill>
                    <a:srgbClr val="0070C0"/>
                  </a:solidFill>
                </a:ln>
              </a:rPr>
              <a:t/>
            </a:r>
            <a:br>
              <a:rPr lang="it-IT" sz="2400" dirty="0">
                <a:ln>
                  <a:solidFill>
                    <a:srgbClr val="0070C0"/>
                  </a:solidFill>
                </a:ln>
              </a:rPr>
            </a:br>
            <a:r>
              <a:rPr lang="it-IT" sz="2400" dirty="0">
                <a:ln>
                  <a:solidFill>
                    <a:srgbClr val="0070C0"/>
                  </a:solidFill>
                </a:ln>
              </a:rPr>
              <a:t>IL PRIMO ANNO </a:t>
            </a:r>
            <a:r>
              <a:rPr lang="it-IT" sz="2400" dirty="0" err="1">
                <a:ln>
                  <a:solidFill>
                    <a:srgbClr val="0070C0"/>
                  </a:solidFill>
                </a:ln>
              </a:rPr>
              <a:t>DI</a:t>
            </a:r>
            <a:r>
              <a:rPr lang="it-IT" sz="2400" dirty="0">
                <a:ln>
                  <a:solidFill>
                    <a:srgbClr val="0070C0"/>
                  </a:solidFill>
                </a:ln>
              </a:rPr>
              <a:t> SCUOLA </a:t>
            </a:r>
            <a:br>
              <a:rPr lang="it-IT" sz="2400" dirty="0">
                <a:ln>
                  <a:solidFill>
                    <a:srgbClr val="0070C0"/>
                  </a:solidFill>
                </a:ln>
              </a:rPr>
            </a:br>
            <a:r>
              <a:rPr lang="it-IT" sz="2400" dirty="0">
                <a:ln>
                  <a:solidFill>
                    <a:srgbClr val="0070C0"/>
                  </a:solidFill>
                </a:ln>
              </a:rPr>
              <a:t>DELLA </a:t>
            </a:r>
            <a:r>
              <a:rPr lang="it-IT" sz="2400" b="1" dirty="0">
                <a:ln w="19050">
                  <a:solidFill>
                    <a:srgbClr val="0070C0"/>
                  </a:solidFill>
                </a:ln>
                <a:solidFill>
                  <a:srgbClr val="FF0000"/>
                </a:solidFill>
              </a:rPr>
              <a:t>CLASSE IA</a:t>
            </a:r>
            <a:r>
              <a:rPr lang="it-IT" sz="3600" dirty="0"/>
              <a:t/>
            </a:r>
            <a:br>
              <a:rPr lang="it-IT" sz="3600" dirty="0"/>
            </a:br>
            <a:endParaRPr lang="it-IT" sz="3600" dirty="0">
              <a:solidFill>
                <a:srgbClr val="002060"/>
              </a:solidFill>
            </a:endParaRPr>
          </a:p>
        </p:txBody>
      </p:sp>
      <p:sp>
        <p:nvSpPr>
          <p:cNvPr id="9" name="Segnaposto numero diapositiva 8"/>
          <p:cNvSpPr>
            <a:spLocks noGrp="1"/>
          </p:cNvSpPr>
          <p:nvPr>
            <p:ph type="sldNum" sz="quarter" idx="12"/>
          </p:nvPr>
        </p:nvSpPr>
        <p:spPr/>
        <p:txBody>
          <a:bodyPr/>
          <a:lstStyle/>
          <a:p>
            <a:fld id="{CD4A8781-B3D7-4CFF-88D0-6D1D4C8DCCE3}" type="slidenum">
              <a:rPr lang="it-IT" smtClean="0"/>
              <a:pPr/>
              <a:t>15</a:t>
            </a:fld>
            <a:endParaRPr lang="it-IT"/>
          </a:p>
        </p:txBody>
      </p:sp>
      <p:sp>
        <p:nvSpPr>
          <p:cNvPr id="3076" name="Rectangle 4"/>
          <p:cNvSpPr>
            <a:spLocks noChangeArrowheads="1"/>
          </p:cNvSpPr>
          <p:nvPr/>
        </p:nvSpPr>
        <p:spPr bwMode="auto">
          <a:xfrm>
            <a:off x="1988840" y="1547664"/>
            <a:ext cx="3096344" cy="3446026"/>
          </a:xfrm>
          <a:prstGeom prst="roundRect">
            <a:avLst/>
          </a:prstGeom>
          <a:solidFill>
            <a:srgbClr val="99FF99"/>
          </a:solidFill>
          <a:ln w="57150">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a:t>Il nostro anno di scuola è </a:t>
            </a:r>
            <a:r>
              <a:rPr lang="it-IT" sz="1400" dirty="0" smtClean="0"/>
              <a:t>trascorso. È stato </a:t>
            </a:r>
            <a:r>
              <a:rPr lang="it-IT" sz="1400" dirty="0"/>
              <a:t>intenso </a:t>
            </a:r>
            <a:r>
              <a:rPr lang="it-IT" sz="1400" dirty="0" smtClean="0"/>
              <a:t>e </a:t>
            </a:r>
            <a:r>
              <a:rPr lang="it-IT" sz="1400" dirty="0"/>
              <a:t>veloce, forse troppo, ma un anno in cui sentiamo di esser cambiati tanto, di aver fatto nuove scoperte e amicizie.</a:t>
            </a:r>
          </a:p>
          <a:p>
            <a:r>
              <a:rPr lang="it-IT" sz="1400" dirty="0"/>
              <a:t>Che cosa resta di quest'anno?</a:t>
            </a:r>
          </a:p>
          <a:p>
            <a:r>
              <a:rPr lang="it-IT" sz="1400" dirty="0"/>
              <a:t>Voti? Compiti? Note? Tutto questo lo laveranno via le prime settimane di vacanze.</a:t>
            </a:r>
          </a:p>
          <a:p>
            <a:r>
              <a:rPr lang="it-IT" sz="1400" dirty="0"/>
              <a:t>Quello che </a:t>
            </a:r>
            <a:r>
              <a:rPr lang="it-IT" sz="1400" dirty="0" smtClean="0"/>
              <a:t>resterà sarà </a:t>
            </a:r>
            <a:r>
              <a:rPr lang="it-IT" sz="1400" dirty="0"/>
              <a:t>invece la "difficilissima arte di vivere".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pic>
        <p:nvPicPr>
          <p:cNvPr id="16" name="Immagine 15" descr="C:\Users\Lucia\Desktop\GIORNALE SCOLASTICO completo\GIORNALE 2018\IA\7.jpg"/>
          <p:cNvPicPr/>
          <p:nvPr/>
        </p:nvPicPr>
        <p:blipFill>
          <a:blip r:embed="rId3" cstate="print"/>
          <a:srcRect/>
          <a:stretch>
            <a:fillRect/>
          </a:stretch>
        </p:blipFill>
        <p:spPr bwMode="auto">
          <a:xfrm rot="522169">
            <a:off x="4747583" y="3479891"/>
            <a:ext cx="1850817" cy="1389212"/>
          </a:xfrm>
          <a:prstGeom prst="rect">
            <a:avLst/>
          </a:prstGeom>
          <a:noFill/>
          <a:ln w="57150">
            <a:solidFill>
              <a:srgbClr val="00B050"/>
            </a:solidFill>
            <a:miter lim="800000"/>
            <a:headEnd/>
            <a:tailEnd/>
          </a:ln>
        </p:spPr>
      </p:pic>
      <p:pic>
        <p:nvPicPr>
          <p:cNvPr id="18" name="Immagine 17" descr="C:\Users\Lucia\Desktop\GIORNALE SCOLASTICO completo\GIORNALE 2018\IA\4.jpg"/>
          <p:cNvPicPr/>
          <p:nvPr/>
        </p:nvPicPr>
        <p:blipFill>
          <a:blip r:embed="rId4" cstate="print"/>
          <a:srcRect l="11498" t="18554" r="15250" b="25817"/>
          <a:stretch>
            <a:fillRect/>
          </a:stretch>
        </p:blipFill>
        <p:spPr bwMode="auto">
          <a:xfrm rot="1165962">
            <a:off x="4812470" y="5078482"/>
            <a:ext cx="1598165" cy="1664343"/>
          </a:xfrm>
          <a:prstGeom prst="rect">
            <a:avLst/>
          </a:prstGeom>
          <a:noFill/>
          <a:ln w="57150">
            <a:solidFill>
              <a:srgbClr val="0070C0"/>
            </a:solidFill>
            <a:miter lim="800000"/>
            <a:headEnd/>
            <a:tailEnd/>
          </a:ln>
        </p:spPr>
      </p:pic>
      <p:pic>
        <p:nvPicPr>
          <p:cNvPr id="21" name="Immagine 20" descr="C:\Users\Lucia\Desktop\GIORNALE SCOLASTICO completo\GIORNALE 2018\IA\3.jpg"/>
          <p:cNvPicPr/>
          <p:nvPr/>
        </p:nvPicPr>
        <p:blipFill>
          <a:blip r:embed="rId5" cstate="print"/>
          <a:srcRect/>
          <a:stretch>
            <a:fillRect/>
          </a:stretch>
        </p:blipFill>
        <p:spPr bwMode="auto">
          <a:xfrm rot="4338606">
            <a:off x="199601" y="3311989"/>
            <a:ext cx="2144704" cy="1590112"/>
          </a:xfrm>
          <a:prstGeom prst="rect">
            <a:avLst/>
          </a:prstGeom>
          <a:noFill/>
          <a:ln w="57150">
            <a:solidFill>
              <a:srgbClr val="00B050"/>
            </a:solidFill>
            <a:miter lim="800000"/>
            <a:headEnd/>
            <a:tailEnd/>
          </a:ln>
        </p:spPr>
      </p:pic>
      <p:pic>
        <p:nvPicPr>
          <p:cNvPr id="1026" name="Picture 2" descr="C:\Users\Lucia\Desktop\GIORNALE SCOLASTICO completo\GIORNALE 2018\IA\IMG-20171206-WA0014 (2).jpg"/>
          <p:cNvPicPr>
            <a:picLocks noChangeAspect="1" noChangeArrowheads="1"/>
          </p:cNvPicPr>
          <p:nvPr/>
        </p:nvPicPr>
        <p:blipFill>
          <a:blip r:embed="rId6" cstate="print"/>
          <a:srcRect/>
          <a:stretch>
            <a:fillRect/>
          </a:stretch>
        </p:blipFill>
        <p:spPr bwMode="auto">
          <a:xfrm>
            <a:off x="2132856" y="5220072"/>
            <a:ext cx="2976330" cy="2232248"/>
          </a:xfrm>
          <a:prstGeom prst="rect">
            <a:avLst/>
          </a:prstGeom>
          <a:noFill/>
          <a:ln w="57150">
            <a:solidFill>
              <a:srgbClr val="0070C0"/>
            </a:solidFill>
          </a:ln>
        </p:spPr>
      </p:pic>
      <p:pic>
        <p:nvPicPr>
          <p:cNvPr id="14" name="Immagine 13" descr="20171201_114920 (2).jpg"/>
          <p:cNvPicPr>
            <a:picLocks noChangeAspect="1"/>
          </p:cNvPicPr>
          <p:nvPr/>
        </p:nvPicPr>
        <p:blipFill>
          <a:blip r:embed="rId7" cstate="print"/>
          <a:stretch>
            <a:fillRect/>
          </a:stretch>
        </p:blipFill>
        <p:spPr>
          <a:xfrm rot="19967596">
            <a:off x="370444" y="1696572"/>
            <a:ext cx="1565494" cy="1174121"/>
          </a:xfrm>
          <a:prstGeom prst="rect">
            <a:avLst/>
          </a:prstGeom>
          <a:ln w="57150">
            <a:solidFill>
              <a:srgbClr val="0070C0"/>
            </a:solidFill>
          </a:ln>
        </p:spPr>
      </p:pic>
      <p:pic>
        <p:nvPicPr>
          <p:cNvPr id="20" name="Immagine 19" descr="20171201_115150 (2).jpg"/>
          <p:cNvPicPr>
            <a:picLocks noChangeAspect="1"/>
          </p:cNvPicPr>
          <p:nvPr/>
        </p:nvPicPr>
        <p:blipFill>
          <a:blip r:embed="rId8" cstate="print"/>
          <a:stretch>
            <a:fillRect/>
          </a:stretch>
        </p:blipFill>
        <p:spPr>
          <a:xfrm rot="1071112">
            <a:off x="4326159" y="6923697"/>
            <a:ext cx="1948366" cy="1461275"/>
          </a:xfrm>
          <a:prstGeom prst="rect">
            <a:avLst/>
          </a:prstGeom>
          <a:ln w="57150">
            <a:solidFill>
              <a:srgbClr val="00B050"/>
            </a:solidFill>
          </a:ln>
        </p:spPr>
      </p:pic>
      <p:pic>
        <p:nvPicPr>
          <p:cNvPr id="22" name="Immagine 21" descr="20171201_115159 (2).jpg"/>
          <p:cNvPicPr>
            <a:picLocks noChangeAspect="1"/>
          </p:cNvPicPr>
          <p:nvPr/>
        </p:nvPicPr>
        <p:blipFill>
          <a:blip r:embed="rId9" cstate="print"/>
          <a:stretch>
            <a:fillRect/>
          </a:stretch>
        </p:blipFill>
        <p:spPr>
          <a:xfrm rot="792785">
            <a:off x="5017594" y="2083706"/>
            <a:ext cx="1597105" cy="1197828"/>
          </a:xfrm>
          <a:prstGeom prst="rect">
            <a:avLst/>
          </a:prstGeom>
          <a:ln w="57150">
            <a:solidFill>
              <a:srgbClr val="0070C0"/>
            </a:solidFill>
          </a:ln>
        </p:spPr>
      </p:pic>
      <p:pic>
        <p:nvPicPr>
          <p:cNvPr id="23" name="Immagine 22" descr="8.jpg"/>
          <p:cNvPicPr>
            <a:picLocks noChangeAspect="1"/>
          </p:cNvPicPr>
          <p:nvPr/>
        </p:nvPicPr>
        <p:blipFill>
          <a:blip r:embed="rId10" cstate="print"/>
          <a:stretch>
            <a:fillRect/>
          </a:stretch>
        </p:blipFill>
        <p:spPr>
          <a:xfrm rot="20023351">
            <a:off x="713238" y="6965999"/>
            <a:ext cx="2068784" cy="1551588"/>
          </a:xfrm>
          <a:prstGeom prst="rect">
            <a:avLst/>
          </a:prstGeom>
          <a:ln w="57150">
            <a:solidFill>
              <a:srgbClr val="00B050"/>
            </a:solidFill>
          </a:ln>
        </p:spPr>
      </p:pic>
      <p:pic>
        <p:nvPicPr>
          <p:cNvPr id="24" name="Immagine 23" descr="2.jpg"/>
          <p:cNvPicPr>
            <a:picLocks noChangeAspect="1"/>
          </p:cNvPicPr>
          <p:nvPr/>
        </p:nvPicPr>
        <p:blipFill>
          <a:blip r:embed="rId11" cstate="print"/>
          <a:srcRect l="15801" r="5106"/>
          <a:stretch>
            <a:fillRect/>
          </a:stretch>
        </p:blipFill>
        <p:spPr>
          <a:xfrm rot="19719067">
            <a:off x="291150" y="5118837"/>
            <a:ext cx="1773335" cy="1616883"/>
          </a:xfrm>
          <a:prstGeom prst="rect">
            <a:avLst/>
          </a:prstGeom>
          <a:ln w="57150">
            <a:solidFill>
              <a:srgbClr val="0070C0"/>
            </a:solidFill>
          </a:ln>
        </p:spPr>
      </p:pic>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0648" y="214282"/>
            <a:ext cx="6120680" cy="1117358"/>
          </a:xfrm>
          <a:ln w="76200">
            <a:solidFill>
              <a:srgbClr val="00B0F0"/>
            </a:solidFill>
          </a:ln>
        </p:spPr>
        <p:style>
          <a:lnRef idx="1">
            <a:schemeClr val="accent3"/>
          </a:lnRef>
          <a:fillRef idx="2">
            <a:schemeClr val="accent3"/>
          </a:fillRef>
          <a:effectRef idx="1">
            <a:schemeClr val="accent3"/>
          </a:effectRef>
          <a:fontRef idx="minor">
            <a:schemeClr val="dk1"/>
          </a:fontRef>
        </p:style>
        <p:txBody>
          <a:bodyPr>
            <a:noAutofit/>
          </a:bodyPr>
          <a:lstStyle/>
          <a:p>
            <a:pPr algn="ctr"/>
            <a:r>
              <a:rPr lang="it-IT" sz="2800" dirty="0"/>
              <a:t/>
            </a:r>
            <a:br>
              <a:rPr lang="it-IT" sz="2800" dirty="0"/>
            </a:br>
            <a:r>
              <a:rPr lang="it-IT" sz="2400" b="1" dirty="0" err="1"/>
              <a:t>Camposcuola</a:t>
            </a:r>
            <a:r>
              <a:rPr lang="it-IT" sz="2400" b="1" dirty="0"/>
              <a:t> Classi IVA e IVB</a:t>
            </a:r>
            <a:r>
              <a:rPr lang="it-IT" sz="2400" dirty="0"/>
              <a:t/>
            </a:r>
            <a:br>
              <a:rPr lang="it-IT" sz="2400" dirty="0"/>
            </a:br>
            <a:r>
              <a:rPr lang="it-IT" sz="2400" b="1" dirty="0"/>
              <a:t>A spasso per la Toscana</a:t>
            </a:r>
            <a:r>
              <a:rPr lang="it-IT" sz="2800" dirty="0"/>
              <a:t/>
            </a:r>
            <a:br>
              <a:rPr lang="it-IT" sz="2800" dirty="0"/>
            </a:br>
            <a:endParaRPr lang="it-IT" sz="2800" dirty="0"/>
          </a:p>
        </p:txBody>
      </p:sp>
      <p:sp>
        <p:nvSpPr>
          <p:cNvPr id="7" name="Segnaposto numero diapositiva 6"/>
          <p:cNvSpPr>
            <a:spLocks noGrp="1"/>
          </p:cNvSpPr>
          <p:nvPr>
            <p:ph type="sldNum" sz="quarter" idx="12"/>
          </p:nvPr>
        </p:nvSpPr>
        <p:spPr/>
        <p:txBody>
          <a:bodyPr/>
          <a:lstStyle/>
          <a:p>
            <a:fld id="{CD4A8781-B3D7-4CFF-88D0-6D1D4C8DCCE3}" type="slidenum">
              <a:rPr lang="it-IT" smtClean="0"/>
              <a:pPr/>
              <a:t>16</a:t>
            </a:fld>
            <a:endParaRPr lang="it-IT"/>
          </a:p>
        </p:txBody>
      </p:sp>
      <p:sp>
        <p:nvSpPr>
          <p:cNvPr id="12" name="CasellaDiTesto 11"/>
          <p:cNvSpPr txBox="1"/>
          <p:nvPr/>
        </p:nvSpPr>
        <p:spPr>
          <a:xfrm>
            <a:off x="476672" y="5796137"/>
            <a:ext cx="5976664" cy="2015936"/>
          </a:xfrm>
          <a:prstGeom prst="rect">
            <a:avLst/>
          </a:prstGeom>
          <a:noFill/>
          <a:ln w="57150">
            <a:solidFill>
              <a:srgbClr val="00B0F0"/>
            </a:solidFill>
          </a:ln>
        </p:spPr>
        <p:txBody>
          <a:bodyPr wrap="square" rtlCol="0">
            <a:spAutoFit/>
          </a:bodyPr>
          <a:lstStyle/>
          <a:p>
            <a:pPr algn="just"/>
            <a:r>
              <a:rPr lang="it-IT" sz="1400" dirty="0"/>
              <a:t>Purtroppo pioveva, mal il cattivo tempo non ci ha certo rovinato la giornata. Dopo un veloce pranzo siamo ripartiti per </a:t>
            </a:r>
            <a:r>
              <a:rPr lang="it-IT" sz="1400" dirty="0" err="1"/>
              <a:t>Abbadia</a:t>
            </a:r>
            <a:r>
              <a:rPr lang="it-IT" sz="1400" dirty="0"/>
              <a:t> San Salvatore, dove abbiamo visitato il borgo e la cripta dell'abbazia. Era bellissima! Esausti, ma contenti, siamo arrivati in albergo, dove le maestre ci hanno consegnato le chiavi delle stanze a noi assegnate. </a:t>
            </a:r>
          </a:p>
          <a:p>
            <a:pPr algn="just"/>
            <a:r>
              <a:rPr lang="it-IT" sz="1400" dirty="0"/>
              <a:t>Una volta sistemate le valigie, ci siamo preparati per la cena e dopo, tutti insieme, abbiamo giocato con la nostra guida Luisa . Qualche ora dopo siamo andati a dormire: eravamo stanchissimi!!!</a:t>
            </a:r>
          </a:p>
          <a:p>
            <a:endParaRPr lang="it-IT" sz="1300" dirty="0"/>
          </a:p>
        </p:txBody>
      </p:sp>
      <p:sp>
        <p:nvSpPr>
          <p:cNvPr id="1030" name="Rectangle 6"/>
          <p:cNvSpPr>
            <a:spLocks noChangeArrowheads="1"/>
          </p:cNvSpPr>
          <p:nvPr/>
        </p:nvSpPr>
        <p:spPr bwMode="auto">
          <a:xfrm>
            <a:off x="260648" y="1290990"/>
            <a:ext cx="6166468" cy="1200329"/>
          </a:xfrm>
          <a:prstGeom prst="rect">
            <a:avLst/>
          </a:prstGeom>
          <a:solidFill>
            <a:schemeClr val="accent5">
              <a:lumMod val="20000"/>
              <a:lumOff val="80000"/>
            </a:schemeClr>
          </a:solidFill>
          <a:ln w="38100">
            <a:solidFill>
              <a:srgbClr val="00B0F0"/>
            </a:solid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ctr"/>
            <a:r>
              <a:rPr lang="it-IT" sz="2400" b="1" dirty="0">
                <a:solidFill>
                  <a:srgbClr val="FF0000"/>
                </a:solidFill>
              </a:rPr>
              <a:t>Finalmente è arrivato l'</a:t>
            </a:r>
            <a:r>
              <a:rPr lang="it-IT" sz="2400" b="1" spc="450" dirty="0">
                <a:ln w="9525">
                  <a:solidFill>
                    <a:srgbClr val="0070C0"/>
                  </a:solidFill>
                  <a:prstDash val="solid"/>
                  <a:miter lim="800000"/>
                </a:ln>
                <a:solidFill>
                  <a:srgbClr val="FFFF00"/>
                </a:solidFill>
                <a:effectLst>
                  <a:outerShdw blurRad="25500" dist="23000" dir="7020000" algn="tl">
                    <a:srgbClr val="000000">
                      <a:alpha val="50000"/>
                    </a:srgbClr>
                  </a:outerShdw>
                </a:effectLst>
              </a:rPr>
              <a:t>11 Aprile</a:t>
            </a:r>
            <a:endParaRPr lang="it-IT" sz="2400" b="1" dirty="0">
              <a:ln w="9525">
                <a:solidFill>
                  <a:srgbClr val="0070C0"/>
                </a:solidFill>
                <a:prstDash val="solid"/>
                <a:miter lim="800000"/>
              </a:ln>
              <a:solidFill>
                <a:srgbClr val="FF0000"/>
              </a:solidFill>
            </a:endParaRPr>
          </a:p>
          <a:p>
            <a:pPr algn="ctr"/>
            <a:r>
              <a:rPr lang="it-IT" sz="2400" b="1" dirty="0">
                <a:solidFill>
                  <a:srgbClr val="FF0000"/>
                </a:solidFill>
              </a:rPr>
              <a:t>giorno della partenza per il campo-scuola in </a:t>
            </a:r>
            <a:r>
              <a:rPr lang="it-IT" sz="2400" b="1" spc="500" dirty="0">
                <a:ln w="12700">
                  <a:solidFill>
                    <a:srgbClr val="0070C0"/>
                  </a:solidFill>
                  <a:prstDash val="solid"/>
                  <a:miter lim="800000"/>
                </a:ln>
                <a:solidFill>
                  <a:srgbClr val="FFFF00"/>
                </a:solidFill>
                <a:effectLst>
                  <a:outerShdw blurRad="25500" dist="23000" dir="7020000" algn="tl">
                    <a:srgbClr val="000000">
                      <a:alpha val="50000"/>
                    </a:srgbClr>
                  </a:outerShdw>
                </a:effectLst>
              </a:rPr>
              <a:t>Toscana</a:t>
            </a:r>
            <a:r>
              <a:rPr lang="it-IT" sz="2400" b="1" dirty="0">
                <a:solidFill>
                  <a:srgbClr val="FF0000"/>
                </a:solidFill>
              </a:rPr>
              <a:t>!!! </a:t>
            </a:r>
          </a:p>
        </p:txBody>
      </p:sp>
      <p:pic>
        <p:nvPicPr>
          <p:cNvPr id="13" name="Immagine 12"/>
          <p:cNvPicPr/>
          <p:nvPr/>
        </p:nvPicPr>
        <p:blipFill>
          <a:blip r:embed="rId2" cstate="print"/>
          <a:srcRect/>
          <a:stretch>
            <a:fillRect/>
          </a:stretch>
        </p:blipFill>
        <p:spPr bwMode="auto">
          <a:xfrm>
            <a:off x="476672" y="3563888"/>
            <a:ext cx="3096344" cy="2088231"/>
          </a:xfrm>
          <a:prstGeom prst="rect">
            <a:avLst/>
          </a:prstGeom>
          <a:noFill/>
          <a:ln w="9525">
            <a:noFill/>
            <a:miter lim="800000"/>
            <a:headEnd/>
            <a:tailEnd/>
          </a:ln>
        </p:spPr>
      </p:pic>
      <p:sp>
        <p:nvSpPr>
          <p:cNvPr id="1031" name="Rectangle 7"/>
          <p:cNvSpPr>
            <a:spLocks noChangeArrowheads="1"/>
          </p:cNvSpPr>
          <p:nvPr/>
        </p:nvSpPr>
        <p:spPr bwMode="auto">
          <a:xfrm>
            <a:off x="332656" y="2699792"/>
            <a:ext cx="6192688" cy="738664"/>
          </a:xfrm>
          <a:prstGeom prst="rect">
            <a:avLst/>
          </a:prstGeom>
          <a:solidFill>
            <a:schemeClr val="accent5">
              <a:lumMod val="20000"/>
              <a:lumOff val="80000"/>
            </a:schemeClr>
          </a:solidFill>
          <a:ln w="57150">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a:t>Dopo tre ore di pullman siamo arrivati a destinazione: Santa Flora. Nella mattinata abbiamo visitato tanti posti tra cui la peschiera e la chiesa della Madonna delle Nevi. </a:t>
            </a:r>
          </a:p>
        </p:txBody>
      </p:sp>
      <p:pic>
        <p:nvPicPr>
          <p:cNvPr id="14" name="Immagine 13"/>
          <p:cNvPicPr/>
          <p:nvPr/>
        </p:nvPicPr>
        <p:blipFill>
          <a:blip r:embed="rId3" cstate="print"/>
          <a:srcRect l="7628"/>
          <a:stretch>
            <a:fillRect/>
          </a:stretch>
        </p:blipFill>
        <p:spPr bwMode="auto">
          <a:xfrm>
            <a:off x="3645024" y="3563888"/>
            <a:ext cx="2880321" cy="2088233"/>
          </a:xfrm>
          <a:prstGeom prst="rect">
            <a:avLst/>
          </a:prstGeom>
          <a:noFill/>
          <a:ln w="9525">
            <a:noFill/>
            <a:miter lim="800000"/>
            <a:headEnd/>
            <a:tailEnd/>
          </a:ln>
        </p:spPr>
      </p:pic>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ottotitolo 23"/>
          <p:cNvSpPr>
            <a:spLocks noGrp="1"/>
          </p:cNvSpPr>
          <p:nvPr>
            <p:ph type="subTitle" idx="1"/>
          </p:nvPr>
        </p:nvSpPr>
        <p:spPr>
          <a:xfrm>
            <a:off x="188640" y="467544"/>
            <a:ext cx="3168352" cy="3456384"/>
          </a:xfrm>
          <a:ln w="57150">
            <a:solidFill>
              <a:srgbClr val="00B0F0"/>
            </a:solidFill>
          </a:ln>
        </p:spPr>
        <p:txBody>
          <a:bodyPr>
            <a:normAutofit fontScale="25000" lnSpcReduction="20000"/>
          </a:bodyPr>
          <a:lstStyle/>
          <a:p>
            <a:pPr algn="just"/>
            <a:r>
              <a:rPr lang="it-IT" sz="5600" dirty="0"/>
              <a:t>La mattina seguente ci siamo svegliati di buon'ora, fatto colazione, e preparati per il </a:t>
            </a:r>
            <a:r>
              <a:rPr lang="it-IT" sz="5600" dirty="0" err="1"/>
              <a:t>Nordic</a:t>
            </a:r>
            <a:r>
              <a:rPr lang="it-IT" sz="5600" dirty="0"/>
              <a:t> </a:t>
            </a:r>
            <a:r>
              <a:rPr lang="it-IT" sz="5600" dirty="0" err="1"/>
              <a:t>walking</a:t>
            </a:r>
            <a:r>
              <a:rPr lang="it-IT" sz="5600" dirty="0"/>
              <a:t> nel bosco. Per questa passeggiata, lunga 4 km, abbiamo dovuto utilizzare un'attrezzatura particolare: scarpe da trekking e bastoni per aiutarci </a:t>
            </a:r>
            <a:r>
              <a:rPr lang="it-IT" sz="5600" dirty="0" smtClean="0"/>
              <a:t>nella camminata</a:t>
            </a:r>
            <a:r>
              <a:rPr lang="it-IT" sz="5600" dirty="0"/>
              <a:t>. La guida ci ha spiegato di rimanere tutti uniti. Nel bosco abbiamo visto molte tane di animali e persino un tasso!! Terminata l'escursione siamo rientrati in hotel per il pranzo</a:t>
            </a:r>
            <a:r>
              <a:rPr lang="it-IT" sz="5600" dirty="0" smtClean="0"/>
              <a:t>. </a:t>
            </a:r>
          </a:p>
          <a:p>
            <a:pPr algn="just"/>
            <a:r>
              <a:rPr lang="it-IT" sz="5600" dirty="0" smtClean="0"/>
              <a:t>Nel </a:t>
            </a:r>
            <a:r>
              <a:rPr lang="it-IT" sz="5600" dirty="0"/>
              <a:t>pomeriggio, visto il maltempo, siamo andati a visitare </a:t>
            </a:r>
            <a:r>
              <a:rPr lang="it-IT" sz="5600" dirty="0" err="1"/>
              <a:t>Castiglion</a:t>
            </a:r>
            <a:r>
              <a:rPr lang="it-IT" sz="5600" dirty="0"/>
              <a:t> d'</a:t>
            </a:r>
            <a:r>
              <a:rPr lang="it-IT" sz="5600" dirty="0" err="1"/>
              <a:t>Orcia</a:t>
            </a:r>
            <a:r>
              <a:rPr lang="it-IT" sz="5600" dirty="0"/>
              <a:t>, un </a:t>
            </a:r>
            <a:r>
              <a:rPr lang="it-IT" sz="5600" dirty="0" smtClean="0"/>
              <a:t>caratteristico </a:t>
            </a:r>
            <a:r>
              <a:rPr lang="it-IT" sz="5600" dirty="0"/>
              <a:t>e particolare paesino...</a:t>
            </a:r>
          </a:p>
          <a:p>
            <a:pPr algn="just"/>
            <a:r>
              <a:rPr lang="it-IT" sz="5600" dirty="0"/>
              <a:t>La sera, dopo cena, abbiamo giocato, ballato, scherzato in compagnia e poi siamo andati a dormire.</a:t>
            </a:r>
          </a:p>
          <a:p>
            <a:endParaRPr lang="it-IT"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17</a:t>
            </a:fld>
            <a:endParaRPr lang="it-IT"/>
          </a:p>
        </p:txBody>
      </p:sp>
      <p:pic>
        <p:nvPicPr>
          <p:cNvPr id="23" name="Immagine 22"/>
          <p:cNvPicPr/>
          <p:nvPr/>
        </p:nvPicPr>
        <p:blipFill>
          <a:blip r:embed="rId2" cstate="print"/>
          <a:srcRect b="5263"/>
          <a:stretch>
            <a:fillRect/>
          </a:stretch>
        </p:blipFill>
        <p:spPr bwMode="auto">
          <a:xfrm>
            <a:off x="1052736" y="3995936"/>
            <a:ext cx="2232248" cy="2664296"/>
          </a:xfrm>
          <a:prstGeom prst="rect">
            <a:avLst/>
          </a:prstGeom>
          <a:noFill/>
          <a:ln w="9525">
            <a:noFill/>
            <a:miter lim="800000"/>
            <a:headEnd/>
            <a:tailEnd/>
          </a:ln>
        </p:spPr>
      </p:pic>
      <p:pic>
        <p:nvPicPr>
          <p:cNvPr id="25" name="Immagine 24"/>
          <p:cNvPicPr/>
          <p:nvPr/>
        </p:nvPicPr>
        <p:blipFill>
          <a:blip r:embed="rId3" cstate="print"/>
          <a:srcRect l="6522"/>
          <a:stretch>
            <a:fillRect/>
          </a:stretch>
        </p:blipFill>
        <p:spPr bwMode="auto">
          <a:xfrm>
            <a:off x="3429000" y="467544"/>
            <a:ext cx="3096344" cy="2160240"/>
          </a:xfrm>
          <a:prstGeom prst="rect">
            <a:avLst/>
          </a:prstGeom>
          <a:noFill/>
          <a:ln w="9525">
            <a:noFill/>
            <a:miter lim="800000"/>
            <a:headEnd/>
            <a:tailEnd/>
          </a:ln>
        </p:spPr>
      </p:pic>
      <p:pic>
        <p:nvPicPr>
          <p:cNvPr id="26" name="Immagine 25"/>
          <p:cNvPicPr/>
          <p:nvPr/>
        </p:nvPicPr>
        <p:blipFill>
          <a:blip r:embed="rId4" cstate="print"/>
          <a:srcRect/>
          <a:stretch>
            <a:fillRect/>
          </a:stretch>
        </p:blipFill>
        <p:spPr bwMode="auto">
          <a:xfrm>
            <a:off x="1412776" y="6444208"/>
            <a:ext cx="3816424" cy="2339753"/>
          </a:xfrm>
          <a:prstGeom prst="roundRect">
            <a:avLst/>
          </a:prstGeom>
          <a:noFill/>
          <a:ln w="76200">
            <a:solidFill>
              <a:srgbClr val="00B0F0"/>
            </a:solidFill>
            <a:miter lim="800000"/>
            <a:headEnd/>
            <a:tailEnd/>
          </a:ln>
        </p:spPr>
      </p:pic>
      <p:sp>
        <p:nvSpPr>
          <p:cNvPr id="28" name="CasellaDiTesto 27"/>
          <p:cNvSpPr txBox="1"/>
          <p:nvPr/>
        </p:nvSpPr>
        <p:spPr>
          <a:xfrm>
            <a:off x="3501008" y="2987824"/>
            <a:ext cx="3024336" cy="3170099"/>
          </a:xfrm>
          <a:prstGeom prst="rect">
            <a:avLst/>
          </a:prstGeom>
          <a:noFill/>
          <a:ln w="57150">
            <a:solidFill>
              <a:srgbClr val="00B0F0"/>
            </a:solidFill>
          </a:ln>
        </p:spPr>
        <p:txBody>
          <a:bodyPr wrap="square" rtlCol="0">
            <a:spAutoFit/>
          </a:bodyPr>
          <a:lstStyle/>
          <a:p>
            <a:pPr algn="just"/>
            <a:r>
              <a:rPr lang="it-IT" sz="1400" dirty="0"/>
              <a:t>L'ultimo giorno del campo-scuola è iniziato con una bellissima visita alle vasche di acqua sulfurea dei Bagni di San Filippo, dove abbiamo visto la "balena bianca". Siamo poi andati a Bagno </a:t>
            </a:r>
            <a:r>
              <a:rPr lang="it-IT" sz="1400" dirty="0" err="1"/>
              <a:t>Vignoni</a:t>
            </a:r>
            <a:r>
              <a:rPr lang="it-IT" sz="1400" dirty="0"/>
              <a:t>, dove abbiamo fatto un bel pediluvio!</a:t>
            </a:r>
          </a:p>
          <a:p>
            <a:pPr algn="just"/>
            <a:r>
              <a:rPr lang="it-IT" sz="1400" dirty="0"/>
              <a:t>Dopo pranzo siamo ripartiti per tornare a casa, dove siamo arrivati in serata.</a:t>
            </a:r>
          </a:p>
          <a:p>
            <a:pPr algn="just"/>
            <a:r>
              <a:rPr lang="it-IT" sz="1400" dirty="0"/>
              <a:t>E' stata una fantastica esperienza, che speriamo di ripetere anche il prossimo anno.</a:t>
            </a:r>
          </a:p>
          <a:p>
            <a:endParaRPr lang="it-IT" dirty="0"/>
          </a:p>
        </p:txBody>
      </p:sp>
      <p:sp>
        <p:nvSpPr>
          <p:cNvPr id="29" name="CasellaDiTesto 28"/>
          <p:cNvSpPr txBox="1"/>
          <p:nvPr/>
        </p:nvSpPr>
        <p:spPr>
          <a:xfrm>
            <a:off x="1268760" y="8388424"/>
            <a:ext cx="4104456" cy="369332"/>
          </a:xfrm>
          <a:prstGeom prst="rect">
            <a:avLst/>
          </a:prstGeom>
          <a:solidFill>
            <a:schemeClr val="accent2">
              <a:lumMod val="20000"/>
              <a:lumOff val="80000"/>
            </a:schemeClr>
          </a:solidFill>
          <a:ln w="57150">
            <a:solidFill>
              <a:srgbClr val="FFFF00"/>
            </a:solidFill>
            <a:prstDash val="solid"/>
          </a:ln>
        </p:spPr>
        <p:txBody>
          <a:bodyPr wrap="square" rtlCol="0">
            <a:spAutoFit/>
          </a:bodyPr>
          <a:lstStyle/>
          <a:p>
            <a:pPr algn="ctr"/>
            <a:r>
              <a:rPr lang="it-IT" b="1" dirty="0">
                <a:ln>
                  <a:solidFill>
                    <a:srgbClr val="FF0000"/>
                  </a:solidFill>
                </a:ln>
                <a:solidFill>
                  <a:srgbClr val="FF0000"/>
                </a:solidFill>
              </a:rPr>
              <a:t>GRAZIE A TUTTE LE MAESTRE!!!</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2656" y="323529"/>
            <a:ext cx="6172200" cy="888607"/>
          </a:xfrm>
          <a:prstGeom prst="rect">
            <a:avLst/>
          </a:prstGeom>
          <a:ln w="57150">
            <a:solidFill>
              <a:schemeClr val="accent1"/>
            </a:solidFill>
          </a:ln>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it-IT" sz="2800" b="1" i="1" dirty="0">
                <a:ln w="18000">
                  <a:solidFill>
                    <a:srgbClr val="002060"/>
                  </a:solidFill>
                  <a:prstDash val="solid"/>
                  <a:miter lim="800000"/>
                </a:ln>
                <a:solidFill>
                  <a:schemeClr val="accent1"/>
                </a:solidFill>
                <a:effectLst>
                  <a:outerShdw blurRad="25500" dist="23000" dir="7020000" algn="tl">
                    <a:srgbClr val="000000">
                      <a:alpha val="50000"/>
                    </a:srgbClr>
                  </a:outerShdw>
                </a:effectLst>
              </a:rPr>
              <a:t>ATTORI PER UN GIORNO</a:t>
            </a:r>
            <a:r>
              <a:rPr lang="it-IT" sz="2800" b="1" i="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rPr>
              <a:t/>
            </a:r>
            <a:br>
              <a:rPr lang="it-IT" sz="2800" b="1" i="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rPr>
            </a:br>
            <a:r>
              <a:rPr lang="it-IT" sz="2800" b="1" i="1" dirty="0">
                <a:ln w="18000">
                  <a:solidFill>
                    <a:srgbClr val="002060"/>
                  </a:solidFill>
                  <a:prstDash val="solid"/>
                  <a:miter lim="800000"/>
                </a:ln>
                <a:solidFill>
                  <a:srgbClr val="00B050"/>
                </a:solidFill>
                <a:effectLst>
                  <a:outerShdw blurRad="25500" dist="23000" dir="7020000" algn="tl">
                    <a:srgbClr val="000000">
                      <a:alpha val="50000"/>
                    </a:srgbClr>
                  </a:outerShdw>
                </a:effectLst>
              </a:rPr>
              <a:t>classe IVA</a:t>
            </a:r>
            <a:endParaRPr lang="it-IT" sz="2800" b="1" dirty="0">
              <a:ln w="18000">
                <a:solidFill>
                  <a:srgbClr val="002060"/>
                </a:solidFill>
                <a:prstDash val="solid"/>
                <a:miter lim="800000"/>
              </a:ln>
              <a:solidFill>
                <a:srgbClr val="00B050"/>
              </a:solidFill>
              <a:effectLst>
                <a:outerShdw blurRad="25500" dist="23000" dir="7020000" algn="tl">
                  <a:srgbClr val="000000">
                    <a:alpha val="50000"/>
                  </a:srgbClr>
                </a:outerShdw>
              </a:effectLst>
            </a:endParaRPr>
          </a:p>
        </p:txBody>
      </p:sp>
      <p:sp>
        <p:nvSpPr>
          <p:cNvPr id="3" name="Segnaposto contenuto 2"/>
          <p:cNvSpPr>
            <a:spLocks noGrp="1"/>
          </p:cNvSpPr>
          <p:nvPr>
            <p:ph idx="1"/>
          </p:nvPr>
        </p:nvSpPr>
        <p:spPr>
          <a:xfrm>
            <a:off x="285729" y="1403649"/>
            <a:ext cx="6286544" cy="7240319"/>
          </a:xfrm>
          <a:ln w="57150"/>
        </p:spPr>
        <p:style>
          <a:lnRef idx="1">
            <a:schemeClr val="accent3"/>
          </a:lnRef>
          <a:fillRef idx="2">
            <a:schemeClr val="accent3"/>
          </a:fillRef>
          <a:effectRef idx="1">
            <a:schemeClr val="accent3"/>
          </a:effectRef>
          <a:fontRef idx="minor">
            <a:schemeClr val="dk1"/>
          </a:fontRef>
        </p:style>
        <p:txBody>
          <a:bodyPr>
            <a:normAutofit/>
          </a:bodyPr>
          <a:lstStyle/>
          <a:p>
            <a:pPr indent="252000" algn="just">
              <a:buNone/>
            </a:pPr>
            <a:r>
              <a:rPr lang="it-IT" sz="1100" dirty="0">
                <a:latin typeface="Comic Sans MS" pitchFamily="66" charset="0"/>
              </a:rPr>
              <a:t>Il giorno </a:t>
            </a:r>
            <a:r>
              <a:rPr lang="it-IT" sz="1100" b="1" dirty="0">
                <a:latin typeface="Comic Sans MS" pitchFamily="66" charset="0"/>
              </a:rPr>
              <a:t>9 Marzo 2018</a:t>
            </a:r>
            <a:r>
              <a:rPr lang="it-IT" sz="1100" dirty="0">
                <a:latin typeface="Comic Sans MS" pitchFamily="66" charset="0"/>
              </a:rPr>
              <a:t>, gli alunni della </a:t>
            </a:r>
            <a:r>
              <a:rPr lang="it-IT" sz="1100" b="1" dirty="0">
                <a:latin typeface="Comic Sans MS" pitchFamily="66" charset="0"/>
              </a:rPr>
              <a:t>classe IV A </a:t>
            </a:r>
            <a:r>
              <a:rPr lang="it-IT" sz="1100" dirty="0">
                <a:latin typeface="Comic Sans MS" pitchFamily="66" charset="0"/>
              </a:rPr>
              <a:t>hanno rappresentato lo spettacolo teatrale "Suoni e parole dell'Autunno", un laboratorio musical-teatrale che ha affrontato temi di attualità legati anche alla città di Roma.		</a:t>
            </a:r>
          </a:p>
          <a:p>
            <a:pPr indent="252000" algn="just">
              <a:buNone/>
            </a:pPr>
            <a:r>
              <a:rPr lang="it-IT" sz="1100" dirty="0">
                <a:latin typeface="Comic Sans MS" pitchFamily="66" charset="0"/>
              </a:rPr>
              <a:t>Gli alunni hanno mostrato grande impegno, provando la gioia di recitare, consapevoli del fatto che non sempre chi esprime il desiderio di fare l'attore ha in realtà come scopo quello di diventare famoso: recitare, saper recitare, voler recitare ha significato per loro essere altro da sé, impegnarsi in un personaggio, studiarlo, provarne le emozioni più profonde, e al contempo riuscire ad essere pienamente se stessi. </a:t>
            </a:r>
          </a:p>
          <a:p>
            <a:pPr indent="252000" algn="just">
              <a:buNone/>
            </a:pPr>
            <a:r>
              <a:rPr lang="it-IT" sz="1100" dirty="0">
                <a:latin typeface="Comic Sans MS" pitchFamily="66" charset="0"/>
              </a:rPr>
              <a:t>Durante le prove hanno imparato le tecniche per superare la tensione e la rigidità, </a:t>
            </a:r>
            <a:r>
              <a:rPr lang="it-IT" sz="1100" dirty="0" err="1" smtClean="0">
                <a:latin typeface="Comic Sans MS" pitchFamily="66" charset="0"/>
              </a:rPr>
              <a:t>rimanedendo</a:t>
            </a:r>
            <a:r>
              <a:rPr lang="it-IT" sz="1100" dirty="0" smtClean="0">
                <a:latin typeface="Comic Sans MS" pitchFamily="66" charset="0"/>
              </a:rPr>
              <a:t> </a:t>
            </a:r>
            <a:r>
              <a:rPr lang="it-IT" sz="1100" dirty="0">
                <a:latin typeface="Comic Sans MS" pitchFamily="66" charset="0"/>
              </a:rPr>
              <a:t>il più possibile rilassati e immedesimandosi nel proprio personaggio.</a:t>
            </a:r>
          </a:p>
          <a:p>
            <a:pPr indent="252000" algn="just">
              <a:buNone/>
            </a:pPr>
            <a:r>
              <a:rPr lang="it-IT" sz="1100" dirty="0">
                <a:latin typeface="Comic Sans MS" pitchFamily="66" charset="0"/>
              </a:rPr>
              <a:t>Si sono concentrati sull'enunciazione delle parole e sul tono della voce, assicurandosi di non rivolgere mai le spalle al pubblico; hanno cercato di muoversi con disinvoltura ripetendo fedelmente le parti assegnate.</a:t>
            </a:r>
          </a:p>
          <a:p>
            <a:pPr indent="252000" algn="just">
              <a:buNone/>
            </a:pPr>
            <a:r>
              <a:rPr lang="it-IT" sz="1100" b="1" i="1" dirty="0">
                <a:solidFill>
                  <a:srgbClr val="FF0000"/>
                </a:solidFill>
                <a:latin typeface="Comic Sans MS" pitchFamily="66" charset="0"/>
              </a:rPr>
              <a:t>Le nostre emozioni</a:t>
            </a:r>
            <a:endParaRPr lang="it-IT" sz="1100" b="1" dirty="0">
              <a:solidFill>
                <a:srgbClr val="FF0000"/>
              </a:solidFill>
              <a:latin typeface="Comic Sans MS" pitchFamily="66" charset="0"/>
            </a:endParaRPr>
          </a:p>
          <a:p>
            <a:pPr indent="252000" algn="just">
              <a:buNone/>
            </a:pPr>
            <a:r>
              <a:rPr lang="it-IT" sz="1100" dirty="0">
                <a:latin typeface="Comic Sans MS" pitchFamily="66" charset="0"/>
              </a:rPr>
              <a:t>"La notte prima dello spettacolo avevo dormito poco, sul parco ero eccitato ma anche molto preoccupato per la paura di sbagliare le battute".</a:t>
            </a:r>
          </a:p>
          <a:p>
            <a:pPr indent="252000" algn="just">
              <a:buNone/>
            </a:pPr>
            <a:r>
              <a:rPr lang="it-IT" sz="1100" dirty="0">
                <a:latin typeface="Comic Sans MS" pitchFamily="66" charset="0"/>
              </a:rPr>
              <a:t>"Ero emozionato, avevo la pelle d'oca, le gambe tremavano e mi girava anche un po' la testa".</a:t>
            </a:r>
          </a:p>
          <a:p>
            <a:pPr indent="252000" algn="just">
              <a:buNone/>
            </a:pPr>
            <a:r>
              <a:rPr lang="it-IT" sz="1100" dirty="0">
                <a:latin typeface="Comic Sans MS" pitchFamily="66" charset="0"/>
              </a:rPr>
              <a:t>"Quando il sipario si è aperto eravamo tutti eccitati, non riuscivamo a parlare, ci vergognavamo, poi ci siamo tranquillizzati e alla fine eravamo tutti felici e divertiti"</a:t>
            </a:r>
          </a:p>
          <a:p>
            <a:pPr indent="252000" algn="just">
              <a:buNone/>
            </a:pPr>
            <a:r>
              <a:rPr lang="it-IT" sz="1100" dirty="0">
                <a:latin typeface="Comic Sans MS" pitchFamily="66" charset="0"/>
              </a:rPr>
              <a:t>"E' arrivato il mio turno, il cuore batteva a mille, ma con tanto coraggio ho tirato un respiro profondo e ho recitato la mia parte".</a:t>
            </a:r>
          </a:p>
          <a:p>
            <a:pPr indent="252000" algn="just">
              <a:buNone/>
            </a:pPr>
            <a:r>
              <a:rPr lang="it-IT" sz="1100" dirty="0">
                <a:latin typeface="Comic Sans MS" pitchFamily="66" charset="0"/>
              </a:rPr>
              <a:t>"Mi sono sentito molto eccitato, soprattutto perché ho fatto ridere tutti, ho capito che si deve </a:t>
            </a:r>
            <a:r>
              <a:rPr lang="it-IT" sz="1100" dirty="0" smtClean="0">
                <a:latin typeface="Comic Sans MS" pitchFamily="66" charset="0"/>
              </a:rPr>
              <a:t>essere </a:t>
            </a:r>
            <a:r>
              <a:rPr lang="it-IT" sz="1100" dirty="0">
                <a:latin typeface="Comic Sans MS" pitchFamily="66" charset="0"/>
              </a:rPr>
              <a:t>simpatici quando si recita come un vero attore".</a:t>
            </a:r>
          </a:p>
          <a:p>
            <a:pPr indent="252000" algn="just">
              <a:buNone/>
            </a:pPr>
            <a:r>
              <a:rPr lang="it-IT" sz="1100" dirty="0">
                <a:latin typeface="Comic Sans MS" pitchFamily="66" charset="0"/>
              </a:rPr>
              <a:t>"Alla fine abbiamo cantato 'Quanto sei bella Roma' e ha partecipato tutto il pubblico".</a:t>
            </a:r>
          </a:p>
          <a:p>
            <a:pPr indent="252000" algn="ctr">
              <a:buNone/>
            </a:pPr>
            <a:r>
              <a:rPr lang="it-IT" sz="1800" b="1" dirty="0">
                <a:solidFill>
                  <a:srgbClr val="FF0000"/>
                </a:solidFill>
                <a:latin typeface="Comic Sans MS" pitchFamily="66" charset="0"/>
              </a:rPr>
              <a:t>"SIAMO STATI BRAVISSIMI!“</a:t>
            </a:r>
          </a:p>
          <a:p>
            <a:pPr indent="252000" algn="just">
              <a:buNone/>
            </a:pPr>
            <a:endParaRPr lang="it-IT" sz="1100" dirty="0">
              <a:latin typeface="Comic Sans MS" pitchFamily="66" charset="0"/>
            </a:endParaRPr>
          </a:p>
          <a:p>
            <a:pPr>
              <a:buNone/>
            </a:pPr>
            <a:endParaRPr lang="it-IT"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18</a:t>
            </a:fld>
            <a:endParaRPr lang="it-IT"/>
          </a:p>
        </p:txBody>
      </p:sp>
      <p:pic>
        <p:nvPicPr>
          <p:cNvPr id="14" name="Immagine 13"/>
          <p:cNvPicPr/>
          <p:nvPr/>
        </p:nvPicPr>
        <p:blipFill>
          <a:blip r:embed="rId3" cstate="print"/>
          <a:srcRect/>
          <a:stretch>
            <a:fillRect/>
          </a:stretch>
        </p:blipFill>
        <p:spPr bwMode="auto">
          <a:xfrm>
            <a:off x="620688" y="6444208"/>
            <a:ext cx="2880000" cy="2016224"/>
          </a:xfrm>
          <a:prstGeom prst="rect">
            <a:avLst/>
          </a:prstGeom>
          <a:solidFill>
            <a:srgbClr val="FFFFFF"/>
          </a:solidFill>
          <a:ln w="9525">
            <a:noFill/>
            <a:miter lim="800000"/>
            <a:headEnd/>
            <a:tailEnd/>
          </a:ln>
        </p:spPr>
      </p:pic>
      <p:pic>
        <p:nvPicPr>
          <p:cNvPr id="15" name="Immagine 14"/>
          <p:cNvPicPr/>
          <p:nvPr/>
        </p:nvPicPr>
        <p:blipFill>
          <a:blip r:embed="rId4" cstate="print"/>
          <a:srcRect/>
          <a:stretch>
            <a:fillRect/>
          </a:stretch>
        </p:blipFill>
        <p:spPr bwMode="auto">
          <a:xfrm>
            <a:off x="3501008" y="6444208"/>
            <a:ext cx="2880320" cy="2009904"/>
          </a:xfrm>
          <a:prstGeom prst="rect">
            <a:avLst/>
          </a:prstGeom>
          <a:solidFill>
            <a:srgbClr val="FFFFFF"/>
          </a:solidFill>
          <a:ln w="635">
            <a:solidFill>
              <a:srgbClr val="333333"/>
            </a:solidFill>
            <a:miter lim="800000"/>
            <a:headEnd/>
            <a:tailEnd/>
          </a:ln>
        </p:spPr>
      </p:pic>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D4A8781-B3D7-4CFF-88D0-6D1D4C8DCCE3}" type="slidenum">
              <a:rPr lang="it-IT" smtClean="0"/>
              <a:pPr/>
              <a:t>19</a:t>
            </a:fld>
            <a:endParaRPr lang="it-IT"/>
          </a:p>
        </p:txBody>
      </p:sp>
      <p:sp>
        <p:nvSpPr>
          <p:cNvPr id="5128" name="WordArt 8" descr="Carta"/>
          <p:cNvSpPr>
            <a:spLocks noChangeArrowheads="1" noChangeShapeType="1" noTextEdit="1"/>
          </p:cNvSpPr>
          <p:nvPr/>
        </p:nvSpPr>
        <p:spPr bwMode="auto">
          <a:xfrm>
            <a:off x="0" y="539552"/>
            <a:ext cx="6143625" cy="47625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rtl="0"/>
            <a:r>
              <a:rPr lang="it-IT" sz="3600" kern="10" spc="0" dirty="0">
                <a:ln w="9525">
                  <a:solidFill>
                    <a:srgbClr val="FFFF00"/>
                  </a:solidFill>
                  <a:round/>
                  <a:headEnd/>
                  <a:tailEnd/>
                </a:ln>
                <a:solidFill>
                  <a:srgbClr val="92D050"/>
                </a:solidFill>
                <a:effectLst/>
                <a:latin typeface="Arial Black"/>
              </a:rPr>
              <a:t>DAL SEME ALLA PIANTA</a:t>
            </a:r>
          </a:p>
        </p:txBody>
      </p:sp>
      <p:sp>
        <p:nvSpPr>
          <p:cNvPr id="5127" name="WordArt 7"/>
          <p:cNvSpPr>
            <a:spLocks noChangeArrowheads="1" noChangeShapeType="1" noTextEdit="1"/>
          </p:cNvSpPr>
          <p:nvPr/>
        </p:nvSpPr>
        <p:spPr bwMode="auto">
          <a:xfrm>
            <a:off x="1628800" y="1187624"/>
            <a:ext cx="3609975" cy="266700"/>
          </a:xfrm>
          <a:prstGeom prst="rect">
            <a:avLst/>
          </a:prstGeom>
        </p:spPr>
        <p:txBody>
          <a:bodyPr wrap="none" fromWordArt="1">
            <a:prstTxWarp prst="textPlain">
              <a:avLst>
                <a:gd name="adj" fmla="val 50000"/>
              </a:avLst>
            </a:prstTxWarp>
          </a:bodyPr>
          <a:lstStyle/>
          <a:p>
            <a:pPr algn="ctr" rtl="0"/>
            <a:r>
              <a:rPr lang="it-IT" sz="3600" kern="10" spc="0" dirty="0">
                <a:ln w="12700">
                  <a:solidFill>
                    <a:srgbClr val="0070C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Le classi 2A e 2B</a:t>
            </a:r>
          </a:p>
        </p:txBody>
      </p:sp>
      <p:pic>
        <p:nvPicPr>
          <p:cNvPr id="5126" name="Immagine 1" descr="P_20180410_141509"/>
          <p:cNvPicPr>
            <a:picLocks noChangeAspect="1" noChangeArrowheads="1"/>
          </p:cNvPicPr>
          <p:nvPr/>
        </p:nvPicPr>
        <p:blipFill>
          <a:blip r:embed="rId2" cstate="print"/>
          <a:srcRect/>
          <a:stretch>
            <a:fillRect/>
          </a:stretch>
        </p:blipFill>
        <p:spPr bwMode="auto">
          <a:xfrm>
            <a:off x="548680" y="1691680"/>
            <a:ext cx="2268252" cy="1584176"/>
          </a:xfrm>
          <a:prstGeom prst="rect">
            <a:avLst/>
          </a:prstGeom>
          <a:noFill/>
          <a:ln w="57150">
            <a:solidFill>
              <a:srgbClr val="4BF030"/>
            </a:solidFill>
          </a:ln>
          <a:effectLst>
            <a:glow rad="63500">
              <a:schemeClr val="accent2">
                <a:satMod val="175000"/>
                <a:alpha val="40000"/>
              </a:schemeClr>
            </a:glow>
            <a:outerShdw blurRad="107950" dist="12700" dir="5400000" algn="ctr">
              <a:srgbClr val="000000"/>
            </a:outerShdw>
          </a:effectLst>
        </p:spPr>
      </p:pic>
      <p:pic>
        <p:nvPicPr>
          <p:cNvPr id="5125" name="Immagine 26" descr="P_20180424_130947"/>
          <p:cNvPicPr>
            <a:picLocks noChangeAspect="1" noChangeArrowheads="1"/>
          </p:cNvPicPr>
          <p:nvPr/>
        </p:nvPicPr>
        <p:blipFill>
          <a:blip r:embed="rId3" cstate="print"/>
          <a:srcRect/>
          <a:stretch>
            <a:fillRect/>
          </a:stretch>
        </p:blipFill>
        <p:spPr bwMode="auto">
          <a:xfrm>
            <a:off x="3645024" y="1623688"/>
            <a:ext cx="2664296" cy="1606850"/>
          </a:xfrm>
          <a:prstGeom prst="rect">
            <a:avLst/>
          </a:prstGeom>
          <a:noFill/>
          <a:ln w="57150">
            <a:solidFill>
              <a:srgbClr val="4BF030"/>
            </a:solidFill>
          </a:ln>
          <a:effectLst>
            <a:glow rad="63500">
              <a:schemeClr val="accent2">
                <a:satMod val="175000"/>
                <a:alpha val="40000"/>
              </a:schemeClr>
            </a:glow>
            <a:outerShdw blurRad="107950" dist="12700" dir="5400000" algn="ctr">
              <a:srgbClr val="000000"/>
            </a:outerShdw>
          </a:effectLst>
        </p:spPr>
      </p:pic>
      <p:pic>
        <p:nvPicPr>
          <p:cNvPr id="5124" name="Immagine 28" descr="P_20180424_132647"/>
          <p:cNvPicPr>
            <a:picLocks noChangeAspect="1" noChangeArrowheads="1"/>
          </p:cNvPicPr>
          <p:nvPr/>
        </p:nvPicPr>
        <p:blipFill>
          <a:blip r:embed="rId4" cstate="print"/>
          <a:srcRect/>
          <a:stretch>
            <a:fillRect/>
          </a:stretch>
        </p:blipFill>
        <p:spPr bwMode="auto">
          <a:xfrm>
            <a:off x="476672" y="3779912"/>
            <a:ext cx="2486025" cy="1809750"/>
          </a:xfrm>
          <a:prstGeom prst="rect">
            <a:avLst/>
          </a:prstGeom>
          <a:noFill/>
          <a:ln w="57150">
            <a:solidFill>
              <a:srgbClr val="4BF030"/>
            </a:solidFill>
          </a:ln>
          <a:effectLst>
            <a:glow rad="63500">
              <a:schemeClr val="accent2">
                <a:satMod val="175000"/>
                <a:alpha val="40000"/>
              </a:schemeClr>
            </a:glow>
            <a:outerShdw blurRad="107950" dist="12700" dir="5400000" algn="ctr">
              <a:srgbClr val="000000"/>
            </a:outerShdw>
          </a:effectLst>
        </p:spPr>
      </p:pic>
      <p:pic>
        <p:nvPicPr>
          <p:cNvPr id="5123" name="Immagine 17" descr="P_20180416_140830"/>
          <p:cNvPicPr>
            <a:picLocks noChangeAspect="1" noChangeArrowheads="1"/>
          </p:cNvPicPr>
          <p:nvPr/>
        </p:nvPicPr>
        <p:blipFill>
          <a:blip r:embed="rId5" cstate="print"/>
          <a:srcRect/>
          <a:stretch>
            <a:fillRect/>
          </a:stretch>
        </p:blipFill>
        <p:spPr bwMode="auto">
          <a:xfrm>
            <a:off x="3573016" y="3779912"/>
            <a:ext cx="2876550" cy="1809750"/>
          </a:xfrm>
          <a:prstGeom prst="rect">
            <a:avLst/>
          </a:prstGeom>
          <a:noFill/>
          <a:ln w="57150">
            <a:solidFill>
              <a:srgbClr val="4BF030"/>
            </a:solidFill>
          </a:ln>
          <a:effectLst>
            <a:glow rad="63500">
              <a:schemeClr val="accent2">
                <a:satMod val="175000"/>
                <a:alpha val="40000"/>
              </a:schemeClr>
            </a:glow>
            <a:outerShdw blurRad="107950" dist="12700" dir="5400000" algn="ctr">
              <a:srgbClr val="000000"/>
            </a:outerShdw>
          </a:effectLst>
        </p:spPr>
      </p:pic>
      <p:pic>
        <p:nvPicPr>
          <p:cNvPr id="5122" name="Immagine 11" descr="P_20180503_131237"/>
          <p:cNvPicPr>
            <a:picLocks noChangeAspect="1" noChangeArrowheads="1"/>
          </p:cNvPicPr>
          <p:nvPr/>
        </p:nvPicPr>
        <p:blipFill>
          <a:blip r:embed="rId6" cstate="print"/>
          <a:srcRect/>
          <a:stretch>
            <a:fillRect/>
          </a:stretch>
        </p:blipFill>
        <p:spPr bwMode="auto">
          <a:xfrm>
            <a:off x="404664" y="6300192"/>
            <a:ext cx="2609850" cy="1828800"/>
          </a:xfrm>
          <a:prstGeom prst="rect">
            <a:avLst/>
          </a:prstGeom>
          <a:noFill/>
          <a:ln w="57150">
            <a:solidFill>
              <a:srgbClr val="4BF030"/>
            </a:solidFill>
          </a:ln>
          <a:effectLst>
            <a:glow rad="63500">
              <a:schemeClr val="accent2">
                <a:satMod val="175000"/>
                <a:alpha val="40000"/>
              </a:schemeClr>
            </a:glow>
            <a:outerShdw blurRad="107950" dist="12700" dir="5400000" algn="ctr">
              <a:srgbClr val="000000"/>
            </a:outerShdw>
          </a:effectLst>
        </p:spPr>
      </p:pic>
      <p:sp>
        <p:nvSpPr>
          <p:cNvPr id="5129" name="Rectangle 9"/>
          <p:cNvSpPr>
            <a:spLocks noChangeArrowheads="1"/>
          </p:cNvSpPr>
          <p:nvPr/>
        </p:nvSpPr>
        <p:spPr bwMode="auto">
          <a:xfrm>
            <a:off x="-171400" y="534906"/>
            <a:ext cx="6858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it-IT"/>
          </a:p>
        </p:txBody>
      </p:sp>
      <p:sp>
        <p:nvSpPr>
          <p:cNvPr id="5130" name="Rectangle 10"/>
          <p:cNvSpPr>
            <a:spLocks noChangeArrowheads="1"/>
          </p:cNvSpPr>
          <p:nvPr/>
        </p:nvSpPr>
        <p:spPr bwMode="auto">
          <a:xfrm>
            <a:off x="0" y="600415"/>
            <a:ext cx="6858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pitchFamily="34" charset="0"/>
              <a:cs typeface="Arial" pitchFamily="34" charset="0"/>
            </a:endParaRPr>
          </a:p>
        </p:txBody>
      </p:sp>
      <p:sp>
        <p:nvSpPr>
          <p:cNvPr id="5131" name="Rectangle 11"/>
          <p:cNvSpPr>
            <a:spLocks noChangeArrowheads="1"/>
          </p:cNvSpPr>
          <p:nvPr/>
        </p:nvSpPr>
        <p:spPr bwMode="auto">
          <a:xfrm>
            <a:off x="260648" y="5696054"/>
            <a:ext cx="640871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it-IT"/>
          </a:p>
        </p:txBody>
      </p:sp>
      <p:sp>
        <p:nvSpPr>
          <p:cNvPr id="5132" name="Rectangle 12"/>
          <p:cNvSpPr>
            <a:spLocks noChangeArrowheads="1"/>
          </p:cNvSpPr>
          <p:nvPr/>
        </p:nvSpPr>
        <p:spPr bwMode="auto">
          <a:xfrm>
            <a:off x="0" y="360045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it-IT" sz="1800" b="0" i="0" u="none" strike="noStrike" cap="none" normalizeH="0" baseline="0">
              <a:ln>
                <a:noFill/>
              </a:ln>
              <a:solidFill>
                <a:schemeClr val="tx1"/>
              </a:solidFill>
              <a:effectLst/>
              <a:latin typeface="Arial" pitchFamily="34" charset="0"/>
              <a:cs typeface="Arial" pitchFamily="34" charset="0"/>
            </a:endParaRPr>
          </a:p>
        </p:txBody>
      </p:sp>
      <p:sp>
        <p:nvSpPr>
          <p:cNvPr id="5133" name="Rectangle 13"/>
          <p:cNvSpPr>
            <a:spLocks noChangeArrowheads="1"/>
          </p:cNvSpPr>
          <p:nvPr/>
        </p:nvSpPr>
        <p:spPr bwMode="auto">
          <a:xfrm>
            <a:off x="620688" y="3325307"/>
            <a:ext cx="554461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SPERIMENTO      </a:t>
            </a:r>
            <a:r>
              <a:rPr kumimoji="0" lang="it-IT"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it-IT"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OSSERVO</a:t>
            </a:r>
            <a:endParaRPr kumimoji="0" lang="it-IT"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sp>
        <p:nvSpPr>
          <p:cNvPr id="5134" name="Rectangle 14"/>
          <p:cNvSpPr>
            <a:spLocks noChangeArrowheads="1"/>
          </p:cNvSpPr>
          <p:nvPr/>
        </p:nvSpPr>
        <p:spPr bwMode="auto">
          <a:xfrm>
            <a:off x="0" y="733425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it-IT" sz="1800" b="0" i="0" u="none" strike="noStrike" cap="none" normalizeH="0" baseline="0">
              <a:ln>
                <a:noFill/>
              </a:ln>
              <a:solidFill>
                <a:schemeClr val="tx1"/>
              </a:solidFill>
              <a:effectLst/>
              <a:latin typeface="Arial" pitchFamily="34" charset="0"/>
              <a:cs typeface="Arial" pitchFamily="34" charset="0"/>
            </a:endParaRPr>
          </a:p>
        </p:txBody>
      </p:sp>
      <p:sp>
        <p:nvSpPr>
          <p:cNvPr id="5135" name="Rectangle 15"/>
          <p:cNvSpPr>
            <a:spLocks noChangeArrowheads="1"/>
          </p:cNvSpPr>
          <p:nvPr/>
        </p:nvSpPr>
        <p:spPr bwMode="auto">
          <a:xfrm rot="10800000" flipV="1">
            <a:off x="404664" y="5649252"/>
            <a:ext cx="61926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0300" algn="l"/>
              </a:tabLst>
            </a:pPr>
            <a:r>
              <a:rPr kumimoji="0" lang="it-IT"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CONOSCO                                               REGISTRO                         </a:t>
            </a:r>
            <a:endParaRPr kumimoji="0" lang="it-IT"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00300" algn="l"/>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sp>
        <p:nvSpPr>
          <p:cNvPr id="5136" name="Rectangle 16"/>
          <p:cNvSpPr>
            <a:spLocks noChangeArrowheads="1"/>
          </p:cNvSpPr>
          <p:nvPr/>
        </p:nvSpPr>
        <p:spPr bwMode="auto">
          <a:xfrm>
            <a:off x="0" y="109728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it-IT" sz="1800" b="0" i="0" u="none" strike="noStrike" cap="none" normalizeH="0" baseline="0">
              <a:ln>
                <a:noFill/>
              </a:ln>
              <a:solidFill>
                <a:schemeClr val="tx1"/>
              </a:solidFill>
              <a:effectLst/>
              <a:latin typeface="Arial" pitchFamily="34" charset="0"/>
              <a:cs typeface="Arial" pitchFamily="34" charset="0"/>
            </a:endParaRPr>
          </a:p>
        </p:txBody>
      </p:sp>
      <p:pic>
        <p:nvPicPr>
          <p:cNvPr id="20" name="Immagine 19" descr="C:\Users\PC-Artu'\Desktop\IMG-20180503-WA0033.jpg"/>
          <p:cNvPicPr/>
          <p:nvPr/>
        </p:nvPicPr>
        <p:blipFill>
          <a:blip r:embed="rId7" cstate="print"/>
          <a:srcRect/>
          <a:stretch>
            <a:fillRect/>
          </a:stretch>
        </p:blipFill>
        <p:spPr bwMode="auto">
          <a:xfrm>
            <a:off x="3645024" y="6300192"/>
            <a:ext cx="2790825" cy="1828800"/>
          </a:xfrm>
          <a:prstGeom prst="rect">
            <a:avLst/>
          </a:prstGeom>
          <a:noFill/>
          <a:ln w="57150">
            <a:solidFill>
              <a:srgbClr val="4BF030"/>
            </a:solidFill>
            <a:miter lim="800000"/>
            <a:headEnd/>
            <a:tailEnd/>
          </a:ln>
          <a:effectLst>
            <a:glow rad="63500">
              <a:schemeClr val="accent2">
                <a:satMod val="175000"/>
                <a:alpha val="40000"/>
              </a:schemeClr>
            </a:glow>
            <a:outerShdw blurRad="107950" dist="12700" dir="5400000" algn="ctr">
              <a:srgbClr val="000000"/>
            </a:outerShdw>
          </a:effectLst>
        </p:spPr>
      </p:pic>
      <p:sp>
        <p:nvSpPr>
          <p:cNvPr id="21" name="Rettangolo 20"/>
          <p:cNvSpPr/>
          <p:nvPr/>
        </p:nvSpPr>
        <p:spPr>
          <a:xfrm>
            <a:off x="1124744" y="8244408"/>
            <a:ext cx="4680520" cy="523220"/>
          </a:xfrm>
          <a:prstGeom prst="rect">
            <a:avLst/>
          </a:prstGeom>
        </p:spPr>
        <p:txBody>
          <a:bodyPr wrap="square">
            <a:spAutoFit/>
          </a:bodyPr>
          <a:lstStyle/>
          <a:p>
            <a:pPr algn="ctr"/>
            <a:r>
              <a:rPr lang="it-IT" sz="2800" b="1" spc="1100" dirty="0">
                <a:ln w="28575">
                  <a:solidFill>
                    <a:srgbClr val="0070C0"/>
                  </a:solidFill>
                  <a:prstDash val="solid"/>
                  <a:miter lim="800000"/>
                </a:ln>
                <a:solidFill>
                  <a:srgbClr val="FFFF00"/>
                </a:solidFill>
                <a:effectLst>
                  <a:glow rad="63500">
                    <a:schemeClr val="accent2">
                      <a:satMod val="175000"/>
                      <a:alpha val="40000"/>
                    </a:schemeClr>
                  </a:glow>
                  <a:outerShdw blurRad="25500" dist="23000" dir="7020000" algn="tl">
                    <a:srgbClr val="000000">
                      <a:alpha val="50000"/>
                    </a:srgbClr>
                  </a:outerShdw>
                </a:effectLst>
              </a:rPr>
              <a:t>CONDIVIDO</a:t>
            </a:r>
            <a:endParaRPr lang="it-IT" sz="2800" spc="1100" dirty="0">
              <a:ln w="28575">
                <a:solidFill>
                  <a:srgbClr val="0070C0"/>
                </a:solidFill>
                <a:prstDash val="solid"/>
                <a:miter lim="800000"/>
              </a:ln>
              <a:solidFill>
                <a:srgbClr val="FFFF00"/>
              </a:solidFill>
              <a:effectLst>
                <a:glow rad="63500">
                  <a:schemeClr val="accent2">
                    <a:satMod val="175000"/>
                    <a:alpha val="40000"/>
                  </a:schemeClr>
                </a:glow>
                <a:outerShdw blurRad="25500" dist="23000" dir="7020000" algn="tl">
                  <a:srgbClr val="000000">
                    <a:alpha val="50000"/>
                  </a:srgbClr>
                </a:outerShdw>
              </a:effectLst>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4664" y="467544"/>
            <a:ext cx="6172200" cy="627088"/>
          </a:xfrm>
        </p:spPr>
        <p:txBody>
          <a:bodyPr>
            <a:normAutofit fontScale="90000"/>
          </a:bodyPr>
          <a:lstStyle/>
          <a:p>
            <a:r>
              <a:rPr lang="it-IT" dirty="0"/>
              <a:t>SOMMARIO</a:t>
            </a:r>
          </a:p>
        </p:txBody>
      </p:sp>
      <p:sp>
        <p:nvSpPr>
          <p:cNvPr id="3" name="Segnaposto contenuto 2"/>
          <p:cNvSpPr>
            <a:spLocks noGrp="1"/>
          </p:cNvSpPr>
          <p:nvPr>
            <p:ph idx="1"/>
          </p:nvPr>
        </p:nvSpPr>
        <p:spPr>
          <a:xfrm>
            <a:off x="332656" y="1043608"/>
            <a:ext cx="6172200" cy="6382300"/>
          </a:xfrm>
        </p:spPr>
        <p:txBody>
          <a:bodyPr>
            <a:normAutofit fontScale="62500" lnSpcReduction="20000"/>
          </a:bodyPr>
          <a:lstStyle/>
          <a:p>
            <a:pPr lvl="8" algn="ctr"/>
            <a:endParaRPr lang="it-IT" sz="1600" dirty="0"/>
          </a:p>
          <a:p>
            <a:endParaRPr lang="it-IT" sz="2800" dirty="0"/>
          </a:p>
          <a:p>
            <a:r>
              <a:rPr lang="it-IT" sz="2800" dirty="0"/>
              <a:t>Musical di </a:t>
            </a:r>
            <a:r>
              <a:rPr lang="it-IT" sz="2800" dirty="0" err="1"/>
              <a:t>Natale</a:t>
            </a:r>
            <a:r>
              <a:rPr lang="it-IT" sz="2800" dirty="0" err="1" smtClean="0"/>
              <a:t>…………</a:t>
            </a:r>
            <a:r>
              <a:rPr lang="it-IT" sz="2800" dirty="0" smtClean="0"/>
              <a:t>....</a:t>
            </a:r>
            <a:r>
              <a:rPr lang="it-IT" sz="2800" dirty="0" err="1" smtClean="0"/>
              <a:t>………………………………</a:t>
            </a:r>
            <a:r>
              <a:rPr lang="it-IT" sz="2800" dirty="0" smtClean="0"/>
              <a:t>...</a:t>
            </a:r>
            <a:r>
              <a:rPr lang="it-IT" sz="2800" dirty="0"/>
              <a:t>pag</a:t>
            </a:r>
            <a:r>
              <a:rPr lang="it-IT" sz="2800" dirty="0" smtClean="0"/>
              <a:t>. </a:t>
            </a:r>
            <a:r>
              <a:rPr lang="it-IT" sz="2800" dirty="0"/>
              <a:t>3</a:t>
            </a:r>
          </a:p>
          <a:p>
            <a:r>
              <a:rPr lang="it-IT" sz="2800" dirty="0"/>
              <a:t>Tra coriandoli e stelle filanti </a:t>
            </a:r>
            <a:r>
              <a:rPr lang="it-IT" sz="2800" dirty="0" err="1" smtClean="0"/>
              <a:t>……………………………</a:t>
            </a:r>
            <a:r>
              <a:rPr lang="it-IT" sz="2800" dirty="0" smtClean="0"/>
              <a:t>...</a:t>
            </a:r>
            <a:r>
              <a:rPr lang="it-IT" sz="2800" dirty="0"/>
              <a:t>pag. </a:t>
            </a:r>
            <a:r>
              <a:rPr lang="it-IT" sz="2800" dirty="0" smtClean="0"/>
              <a:t>6</a:t>
            </a:r>
            <a:endParaRPr lang="it-IT" sz="2800" dirty="0"/>
          </a:p>
          <a:p>
            <a:r>
              <a:rPr lang="it-IT" sz="2800" dirty="0"/>
              <a:t>Carnevale </a:t>
            </a:r>
            <a:r>
              <a:rPr lang="it-IT" sz="2800" dirty="0" err="1"/>
              <a:t>IIB</a:t>
            </a:r>
            <a:r>
              <a:rPr lang="it-IT" sz="2800" dirty="0" err="1" smtClean="0"/>
              <a:t>……………………………………………………</a:t>
            </a:r>
            <a:r>
              <a:rPr lang="it-IT" sz="2800" dirty="0" smtClean="0"/>
              <a:t>...</a:t>
            </a:r>
            <a:r>
              <a:rPr lang="it-IT" sz="2800" dirty="0"/>
              <a:t>pag</a:t>
            </a:r>
            <a:r>
              <a:rPr lang="it-IT" sz="2800" dirty="0" smtClean="0"/>
              <a:t>. </a:t>
            </a:r>
            <a:r>
              <a:rPr lang="it-IT" sz="2800" dirty="0"/>
              <a:t>7</a:t>
            </a:r>
          </a:p>
          <a:p>
            <a:r>
              <a:rPr lang="it-IT" sz="2800" dirty="0"/>
              <a:t>I colori secondari   </a:t>
            </a:r>
            <a:r>
              <a:rPr lang="it-IT" sz="2800" dirty="0" err="1"/>
              <a:t>IIA</a:t>
            </a:r>
            <a:r>
              <a:rPr lang="it-IT" sz="2800" dirty="0" err="1" smtClean="0"/>
              <a:t>………………………………………</a:t>
            </a:r>
            <a:r>
              <a:rPr lang="it-IT" sz="2800" dirty="0" smtClean="0"/>
              <a:t>..</a:t>
            </a:r>
            <a:r>
              <a:rPr lang="it-IT" sz="2800" dirty="0"/>
              <a:t>pag. </a:t>
            </a:r>
            <a:r>
              <a:rPr lang="it-IT" sz="2800" dirty="0" smtClean="0"/>
              <a:t>8</a:t>
            </a:r>
            <a:endParaRPr lang="it-IT" sz="2800" dirty="0"/>
          </a:p>
          <a:p>
            <a:r>
              <a:rPr lang="it-IT" sz="2800" dirty="0"/>
              <a:t> Arte a scuola </a:t>
            </a:r>
            <a:r>
              <a:rPr lang="it-IT" sz="2800" dirty="0" err="1"/>
              <a:t>IIIA</a:t>
            </a:r>
            <a:r>
              <a:rPr lang="it-IT" sz="2800" dirty="0" err="1" smtClean="0"/>
              <a:t>……</a:t>
            </a:r>
            <a:r>
              <a:rPr lang="it-IT" sz="2800" dirty="0" smtClean="0"/>
              <a:t>...</a:t>
            </a:r>
            <a:r>
              <a:rPr lang="it-IT" sz="2800" dirty="0" err="1" smtClean="0"/>
              <a:t>…………………………………….…</a:t>
            </a:r>
            <a:r>
              <a:rPr lang="it-IT" sz="2800" dirty="0" err="1"/>
              <a:t>pag</a:t>
            </a:r>
            <a:r>
              <a:rPr lang="it-IT" sz="2800" dirty="0"/>
              <a:t>. </a:t>
            </a:r>
            <a:r>
              <a:rPr lang="it-IT" sz="2800" dirty="0" smtClean="0"/>
              <a:t>9</a:t>
            </a:r>
            <a:endParaRPr lang="it-IT" sz="2800" dirty="0"/>
          </a:p>
          <a:p>
            <a:r>
              <a:rPr lang="it-IT" sz="2800" dirty="0"/>
              <a:t>Lavorare in </a:t>
            </a:r>
            <a:r>
              <a:rPr lang="it-IT" sz="2800" dirty="0" err="1"/>
              <a:t>gruppo……………………………………</a:t>
            </a:r>
            <a:r>
              <a:rPr lang="it-IT" sz="2800" dirty="0"/>
              <a:t>..........pag. 10 Realizzazione di un mosaico </a:t>
            </a:r>
          </a:p>
          <a:p>
            <a:r>
              <a:rPr lang="it-IT" sz="2800" dirty="0"/>
              <a:t>in </a:t>
            </a:r>
            <a:r>
              <a:rPr lang="it-IT" sz="2800" dirty="0" err="1"/>
              <a:t>cartaVA</a:t>
            </a:r>
            <a:r>
              <a:rPr lang="it-IT" sz="2800" dirty="0" err="1" smtClean="0"/>
              <a:t>.………………………………………………………….pag</a:t>
            </a:r>
            <a:r>
              <a:rPr lang="it-IT" sz="2800" dirty="0" err="1"/>
              <a:t>.</a:t>
            </a:r>
            <a:r>
              <a:rPr lang="it-IT" sz="2800" dirty="0"/>
              <a:t> 11  </a:t>
            </a:r>
          </a:p>
          <a:p>
            <a:r>
              <a:rPr lang="it-IT" sz="2800" dirty="0"/>
              <a:t>Ricordi dell’ultimo anno di  scuola </a:t>
            </a:r>
          </a:p>
          <a:p>
            <a:r>
              <a:rPr lang="it-IT" sz="2800" dirty="0"/>
              <a:t>Primaria VB </a:t>
            </a:r>
            <a:r>
              <a:rPr lang="it-IT" sz="2800" dirty="0" err="1" smtClean="0"/>
              <a:t>……………………………………………………</a:t>
            </a:r>
            <a:r>
              <a:rPr lang="it-IT" sz="2800" dirty="0" smtClean="0"/>
              <a:t>...</a:t>
            </a:r>
            <a:r>
              <a:rPr lang="it-IT" sz="2800" dirty="0"/>
              <a:t>pag. </a:t>
            </a:r>
            <a:r>
              <a:rPr lang="it-IT" sz="2800" dirty="0" smtClean="0"/>
              <a:t>12</a:t>
            </a:r>
            <a:endParaRPr lang="it-IT" sz="2800" dirty="0"/>
          </a:p>
          <a:p>
            <a:r>
              <a:rPr lang="it-IT" sz="2800" dirty="0"/>
              <a:t>Primo giorno di scuola IB </a:t>
            </a:r>
            <a:r>
              <a:rPr lang="it-IT" sz="2800" dirty="0" err="1"/>
              <a:t>………………………………</a:t>
            </a:r>
            <a:r>
              <a:rPr lang="it-IT" sz="2800" dirty="0"/>
              <a:t>...pag. </a:t>
            </a:r>
            <a:r>
              <a:rPr lang="it-IT" sz="2800" dirty="0" smtClean="0"/>
              <a:t>13</a:t>
            </a:r>
            <a:endParaRPr lang="it-IT" sz="2800" dirty="0"/>
          </a:p>
          <a:p>
            <a:r>
              <a:rPr lang="it-IT" sz="2800" dirty="0"/>
              <a:t>Laboratorio di </a:t>
            </a:r>
            <a:r>
              <a:rPr lang="it-IT" sz="2800" dirty="0" err="1"/>
              <a:t>scienze</a:t>
            </a:r>
            <a:r>
              <a:rPr lang="it-IT" sz="2800" dirty="0" err="1" smtClean="0"/>
              <a:t>………………………………….…</a:t>
            </a:r>
            <a:r>
              <a:rPr lang="it-IT" sz="2800" dirty="0" smtClean="0"/>
              <a:t>...pag</a:t>
            </a:r>
            <a:r>
              <a:rPr lang="it-IT" sz="2800" dirty="0"/>
              <a:t>. </a:t>
            </a:r>
            <a:r>
              <a:rPr lang="it-IT" sz="2800" dirty="0" smtClean="0"/>
              <a:t>14</a:t>
            </a:r>
            <a:endParaRPr lang="it-IT" sz="2800" dirty="0"/>
          </a:p>
          <a:p>
            <a:r>
              <a:rPr lang="it-IT" sz="2800" dirty="0"/>
              <a:t>Primo giorno di scuola  IA </a:t>
            </a:r>
            <a:r>
              <a:rPr lang="it-IT" sz="2800" dirty="0" err="1" smtClean="0"/>
              <a:t>………………………………</a:t>
            </a:r>
            <a:r>
              <a:rPr lang="it-IT" sz="2800" dirty="0" smtClean="0"/>
              <a:t>..pag</a:t>
            </a:r>
            <a:r>
              <a:rPr lang="it-IT" sz="2800" dirty="0"/>
              <a:t>. </a:t>
            </a:r>
            <a:r>
              <a:rPr lang="it-IT" sz="2800" dirty="0" smtClean="0"/>
              <a:t>15</a:t>
            </a:r>
            <a:endParaRPr lang="it-IT" sz="2800" dirty="0"/>
          </a:p>
          <a:p>
            <a:r>
              <a:rPr lang="it-IT" sz="2800" dirty="0"/>
              <a:t>Campo scuola  IVA – IVB </a:t>
            </a:r>
            <a:r>
              <a:rPr lang="it-IT" sz="2800" dirty="0" err="1" smtClean="0"/>
              <a:t>………………………………….pag</a:t>
            </a:r>
            <a:r>
              <a:rPr lang="it-IT" sz="2800" dirty="0" err="1"/>
              <a:t>.</a:t>
            </a:r>
            <a:r>
              <a:rPr lang="it-IT" sz="2800" dirty="0"/>
              <a:t> 16</a:t>
            </a:r>
          </a:p>
          <a:p>
            <a:r>
              <a:rPr lang="it-IT" sz="2800" dirty="0"/>
              <a:t>Attori per un giorno IVA </a:t>
            </a:r>
            <a:r>
              <a:rPr lang="it-IT" sz="2800" dirty="0" err="1" smtClean="0"/>
              <a:t>……………………………</a:t>
            </a:r>
            <a:r>
              <a:rPr lang="it-IT" sz="2800" dirty="0" smtClean="0"/>
              <a:t>..…...</a:t>
            </a:r>
            <a:r>
              <a:rPr lang="it-IT" sz="2800" dirty="0"/>
              <a:t>pag. 18</a:t>
            </a:r>
          </a:p>
          <a:p>
            <a:r>
              <a:rPr lang="it-IT" sz="2800" dirty="0"/>
              <a:t>Dal seme alla pianta IIA – IIB </a:t>
            </a:r>
            <a:r>
              <a:rPr lang="it-IT" sz="2800" dirty="0" err="1"/>
              <a:t>……………………………</a:t>
            </a:r>
            <a:r>
              <a:rPr lang="it-IT" sz="2800" dirty="0" err="1" smtClean="0"/>
              <a:t>pag</a:t>
            </a:r>
            <a:r>
              <a:rPr lang="it-IT" sz="2800" dirty="0" smtClean="0"/>
              <a:t>. 19</a:t>
            </a:r>
            <a:endParaRPr lang="it-IT" sz="2800" dirty="0"/>
          </a:p>
          <a:p>
            <a:r>
              <a:rPr lang="it-IT" sz="2800" dirty="0"/>
              <a:t>La classe virtuale VB </a:t>
            </a:r>
            <a:r>
              <a:rPr lang="it-IT" sz="2800" dirty="0" err="1" smtClean="0"/>
              <a:t>………………………………………</a:t>
            </a:r>
            <a:r>
              <a:rPr lang="it-IT" sz="2800" dirty="0" smtClean="0"/>
              <a:t>...pag. 20</a:t>
            </a:r>
            <a:endParaRPr lang="it-IT" sz="2800" dirty="0"/>
          </a:p>
          <a:p>
            <a:r>
              <a:rPr lang="it-IT" sz="2800" dirty="0"/>
              <a:t>Le 4R per salvare il mondo </a:t>
            </a:r>
            <a:r>
              <a:rPr lang="it-IT" sz="2800" dirty="0" err="1" smtClean="0"/>
              <a:t>………………………………</a:t>
            </a:r>
            <a:r>
              <a:rPr lang="it-IT" sz="2800" dirty="0" smtClean="0"/>
              <a:t>..</a:t>
            </a:r>
            <a:r>
              <a:rPr lang="it-IT" sz="2800" dirty="0"/>
              <a:t>pag. 21 </a:t>
            </a:r>
          </a:p>
          <a:p>
            <a:r>
              <a:rPr lang="it-IT" sz="2800" dirty="0" err="1"/>
              <a:t>Teatro</a:t>
            </a:r>
            <a:r>
              <a:rPr lang="it-IT" sz="2800" dirty="0" err="1" smtClean="0"/>
              <a:t>…………………………………………………………………pag</a:t>
            </a:r>
            <a:r>
              <a:rPr lang="it-IT" sz="2800" dirty="0"/>
              <a:t>. </a:t>
            </a:r>
            <a:r>
              <a:rPr lang="it-IT" sz="2800" dirty="0" smtClean="0"/>
              <a:t>22</a:t>
            </a:r>
          </a:p>
          <a:p>
            <a:r>
              <a:rPr lang="it-IT" sz="2800" dirty="0" smtClean="0"/>
              <a:t>Benvenuti </a:t>
            </a:r>
            <a:r>
              <a:rPr lang="it-IT" sz="2800" dirty="0" err="1" smtClean="0"/>
              <a:t>………………………………………………………….pag</a:t>
            </a:r>
            <a:r>
              <a:rPr lang="it-IT" sz="2800" dirty="0" err="1" smtClean="0"/>
              <a:t>.</a:t>
            </a:r>
            <a:r>
              <a:rPr lang="it-IT" sz="2800" dirty="0" smtClean="0"/>
              <a:t> 23</a:t>
            </a:r>
            <a:endParaRPr lang="it-IT" sz="2800" dirty="0"/>
          </a:p>
          <a:p>
            <a:r>
              <a:rPr lang="it-IT" sz="2800" dirty="0"/>
              <a:t>La festa continua  </a:t>
            </a:r>
            <a:r>
              <a:rPr lang="it-IT" sz="2800" dirty="0" err="1" smtClean="0"/>
              <a:t>……………………………………………</a:t>
            </a:r>
            <a:r>
              <a:rPr lang="it-IT" sz="2800" dirty="0" smtClean="0"/>
              <a:t>...</a:t>
            </a:r>
            <a:r>
              <a:rPr lang="it-IT" sz="2800" dirty="0" smtClean="0"/>
              <a:t>pag</a:t>
            </a:r>
            <a:r>
              <a:rPr lang="it-IT" sz="2800" dirty="0"/>
              <a:t>. </a:t>
            </a:r>
            <a:r>
              <a:rPr lang="it-IT" sz="2800" dirty="0" smtClean="0"/>
              <a:t>24</a:t>
            </a:r>
            <a:endParaRPr lang="it-IT" sz="2800" dirty="0"/>
          </a:p>
          <a:p>
            <a:endParaRPr lang="it-IT" sz="2000" dirty="0"/>
          </a:p>
          <a:p>
            <a:endParaRPr lang="it-IT" sz="2000" dirty="0"/>
          </a:p>
          <a:p>
            <a:endParaRPr lang="it-IT" sz="2000"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2</a:t>
            </a:fld>
            <a:endParaRPr lang="it-IT"/>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D4A8781-B3D7-4CFF-88D0-6D1D4C8DCCE3}" type="slidenum">
              <a:rPr lang="it-IT" smtClean="0"/>
              <a:pPr/>
              <a:t>20</a:t>
            </a:fld>
            <a:endParaRPr lang="it-IT"/>
          </a:p>
        </p:txBody>
      </p:sp>
      <p:sp>
        <p:nvSpPr>
          <p:cNvPr id="2050" name="Rectangle 2"/>
          <p:cNvSpPr>
            <a:spLocks noChangeArrowheads="1"/>
          </p:cNvSpPr>
          <p:nvPr/>
        </p:nvSpPr>
        <p:spPr bwMode="auto">
          <a:xfrm>
            <a:off x="260648" y="473582"/>
            <a:ext cx="6336704"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900" b="0" i="0" u="none" strike="noStrike" cap="none" normalizeH="0" baseline="0" dirty="0">
                <a:ln>
                  <a:solidFill>
                    <a:srgbClr val="00FFFF"/>
                  </a:solidFill>
                </a:ln>
                <a:solidFill>
                  <a:srgbClr val="0070C0"/>
                </a:solidFill>
                <a:effectLst/>
                <a:latin typeface="Impact" pitchFamily="34" charset="0"/>
                <a:ea typeface="Arial Unicode MS" pitchFamily="34" charset="-128"/>
                <a:cs typeface="Arial Unicode MS" pitchFamily="34" charset="-128"/>
              </a:rPr>
              <a:t>La classe virtuale in V B</a:t>
            </a:r>
            <a:endParaRPr kumimoji="0" lang="it-IT" sz="600" b="0" i="0" u="none" strike="noStrike" cap="none" normalizeH="0" baseline="0" dirty="0">
              <a:ln>
                <a:solidFill>
                  <a:srgbClr val="00FFFF"/>
                </a:solidFill>
              </a:ln>
              <a:solidFill>
                <a:srgbClr val="0070C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000000"/>
                </a:solidFill>
                <a:effectLst/>
                <a:ea typeface="Helvetica Neue"/>
                <a:cs typeface="Helvetica Neue"/>
              </a:rPr>
              <a:t>È stata realizza una classe virtuale con la </a:t>
            </a:r>
            <a:r>
              <a:rPr kumimoji="0" lang="it-IT" sz="2400" b="1" i="0" u="none" strike="noStrike" cap="none" normalizeH="0" baseline="0" dirty="0">
                <a:ln>
                  <a:noFill/>
                </a:ln>
                <a:solidFill>
                  <a:srgbClr val="FF0000"/>
                </a:solidFill>
                <a:effectLst/>
                <a:ea typeface="Helvetica Neue"/>
                <a:cs typeface="Helvetica Neue"/>
              </a:rPr>
              <a:t>V B</a:t>
            </a:r>
            <a:r>
              <a:rPr kumimoji="0" lang="it-IT" b="0" i="0" u="none" strike="noStrike" cap="none" normalizeH="0" baseline="0" dirty="0">
                <a:ln>
                  <a:noFill/>
                </a:ln>
                <a:solidFill>
                  <a:srgbClr val="000000"/>
                </a:solidFill>
                <a:effectLst/>
                <a:ea typeface="Helvetica Neue"/>
                <a:cs typeface="Helvetica Neue"/>
              </a:rPr>
              <a:t> di Via Cornelia.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000000"/>
                </a:solidFill>
                <a:effectLst/>
                <a:ea typeface="Helvetica Neue"/>
                <a:cs typeface="Helvetica Neue"/>
              </a:rPr>
              <a:t>Gli alunni hanno partecipato attivamente e hanno trovato un grande interesse nell’approfondimento didattico.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1" i="0" u="none" strike="noStrike" cap="none" normalizeH="0" baseline="0" dirty="0">
                <a:ln>
                  <a:noFill/>
                </a:ln>
                <a:solidFill>
                  <a:srgbClr val="FF0000"/>
                </a:solidFill>
                <a:effectLst/>
                <a:ea typeface="Helvetica Neue"/>
                <a:cs typeface="Helvetica Neue"/>
              </a:rPr>
              <a:t>Un modo del tutto innovativo</a:t>
            </a:r>
            <a:r>
              <a:rPr kumimoji="0" lang="it-IT" b="0" i="0" u="none" strike="noStrike" cap="none" normalizeH="0" baseline="0" dirty="0">
                <a:ln>
                  <a:noFill/>
                </a:ln>
                <a:solidFill>
                  <a:srgbClr val="000000"/>
                </a:solidFill>
                <a:effectLst/>
                <a:ea typeface="Helvetica Neue"/>
                <a:cs typeface="Helvetica Neue"/>
              </a:rPr>
              <a:t> per studiare, approfondire e imparare.</a:t>
            </a:r>
            <a:endParaRPr kumimoji="0" lang="it-IT"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000000"/>
                </a:solidFill>
                <a:effectLst/>
                <a:ea typeface="Helvetica Neue"/>
                <a:cs typeface="Helvetica Neue"/>
              </a:rPr>
              <a:t>La </a:t>
            </a:r>
            <a:r>
              <a:rPr kumimoji="0" lang="it-IT" b="1" i="0" u="none" strike="noStrike" cap="none" normalizeH="0" baseline="0" dirty="0">
                <a:ln>
                  <a:noFill/>
                </a:ln>
                <a:solidFill>
                  <a:srgbClr val="FF0000"/>
                </a:solidFill>
                <a:effectLst/>
                <a:ea typeface="Helvetica Neue"/>
                <a:cs typeface="Helvetica Neue"/>
              </a:rPr>
              <a:t>classe virtuale </a:t>
            </a:r>
            <a:r>
              <a:rPr kumimoji="0" lang="it-IT" b="0" i="0" u="none" strike="noStrike" cap="none" normalizeH="0" baseline="0" dirty="0">
                <a:ln>
                  <a:noFill/>
                </a:ln>
                <a:solidFill>
                  <a:srgbClr val="000000"/>
                </a:solidFill>
                <a:effectLst/>
                <a:ea typeface="Helvetica Neue"/>
                <a:cs typeface="Helvetica Neue"/>
              </a:rPr>
              <a:t>può essere considerata come un luogo "non fisico" e identificata come un insieme di partecipanti ad un corso.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000000"/>
                </a:solidFill>
                <a:effectLst/>
                <a:ea typeface="Helvetica Neue"/>
                <a:cs typeface="Helvetica Neue"/>
              </a:rPr>
              <a:t>L’interazione degli alunni avviene simultaneamente, in </a:t>
            </a:r>
            <a:r>
              <a:rPr kumimoji="0" lang="it-IT" b="1" i="0" u="none" strike="noStrike" cap="none" normalizeH="0" baseline="0" dirty="0" err="1">
                <a:ln>
                  <a:noFill/>
                </a:ln>
                <a:solidFill>
                  <a:srgbClr val="FF0000"/>
                </a:solidFill>
                <a:effectLst/>
                <a:ea typeface="Helvetica Neue"/>
                <a:cs typeface="Helvetica Neue"/>
              </a:rPr>
              <a:t>modalit</a:t>
            </a:r>
            <a:r>
              <a:rPr kumimoji="0" lang="fr-FR" b="1" i="0" u="none" strike="noStrike" cap="none" normalizeH="0" baseline="0" dirty="0">
                <a:ln>
                  <a:noFill/>
                </a:ln>
                <a:solidFill>
                  <a:srgbClr val="FF0000"/>
                </a:solidFill>
                <a:effectLst/>
                <a:ea typeface="Helvetica Neue"/>
                <a:cs typeface="Helvetica Neue"/>
              </a:rPr>
              <a:t>à </a:t>
            </a:r>
            <a:r>
              <a:rPr kumimoji="0" lang="it-IT" b="1" i="0" u="none" strike="noStrike" cap="none" normalizeH="0" baseline="0" dirty="0">
                <a:ln>
                  <a:noFill/>
                </a:ln>
                <a:solidFill>
                  <a:srgbClr val="FF0000"/>
                </a:solidFill>
                <a:effectLst/>
                <a:ea typeface="Helvetica Neue"/>
                <a:cs typeface="Helvetica Neue"/>
              </a:rPr>
              <a:t>sincrona</a:t>
            </a:r>
            <a:r>
              <a:rPr kumimoji="0" lang="it-IT" b="0" i="0" u="none" strike="noStrike" cap="none" normalizeH="0" baseline="0" dirty="0">
                <a:ln>
                  <a:noFill/>
                </a:ln>
                <a:solidFill>
                  <a:srgbClr val="000000"/>
                </a:solidFill>
                <a:effectLst/>
                <a:ea typeface="Helvetica Neue"/>
                <a:cs typeface="Helvetica Neue"/>
              </a:rPr>
              <a:t>, condividendo un insieme di elementi per realizzare un </a:t>
            </a:r>
            <a:r>
              <a:rPr kumimoji="0" lang="it-IT" b="1" i="0" u="none" strike="noStrike" cap="none" normalizeH="0" baseline="0" dirty="0">
                <a:ln>
                  <a:noFill/>
                </a:ln>
                <a:solidFill>
                  <a:srgbClr val="FF0000"/>
                </a:solidFill>
                <a:effectLst/>
                <a:ea typeface="Helvetica Neue"/>
                <a:cs typeface="Helvetica Neue"/>
              </a:rPr>
              <a:t>comune obiettivo</a:t>
            </a:r>
            <a:r>
              <a:rPr kumimoji="0" lang="it-IT" b="0" i="0" u="none" strike="noStrike" cap="none" normalizeH="0" baseline="0" dirty="0">
                <a:ln>
                  <a:noFill/>
                </a:ln>
                <a:solidFill>
                  <a:srgbClr val="000000"/>
                </a:solidFill>
                <a:effectLst/>
                <a:ea typeface="Helvetica Neue"/>
                <a:cs typeface="Helvetica Neue"/>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000000"/>
                </a:solidFill>
                <a:effectLst/>
                <a:ea typeface="Helvetica Neue"/>
                <a:cs typeface="Helvetica Neue"/>
              </a:rPr>
              <a:t>Essa rappresenta una </a:t>
            </a:r>
            <a:r>
              <a:rPr kumimoji="0" lang="it-IT" b="1" i="0" u="none" strike="noStrike" cap="none" normalizeH="0" baseline="0" dirty="0">
                <a:ln>
                  <a:noFill/>
                </a:ln>
                <a:solidFill>
                  <a:srgbClr val="FF0000"/>
                </a:solidFill>
                <a:effectLst/>
                <a:ea typeface="Helvetica Neue"/>
                <a:cs typeface="Helvetica Neue"/>
              </a:rPr>
              <a:t>situazione di apprendimento </a:t>
            </a:r>
            <a:r>
              <a:rPr kumimoji="0" lang="it-IT" b="0" i="0" u="none" strike="noStrike" cap="none" normalizeH="0" baseline="0" dirty="0">
                <a:ln>
                  <a:noFill/>
                </a:ln>
                <a:solidFill>
                  <a:srgbClr val="000000"/>
                </a:solidFill>
                <a:effectLst/>
                <a:ea typeface="Helvetica Neue"/>
                <a:cs typeface="Helvetica Neue"/>
              </a:rPr>
              <a:t>basato sulla relazione ove lo scambio di informazioni, contenuti, pareri, opinioni e idee favorisce l'acquisizione di notizie, la circolazione di materiali e l'apprendimento, </a:t>
            </a:r>
            <a:r>
              <a:rPr kumimoji="0" lang="it-IT" b="1" i="0" u="none" strike="noStrike" cap="none" normalizeH="0" baseline="0" dirty="0">
                <a:ln>
                  <a:noFill/>
                </a:ln>
                <a:solidFill>
                  <a:srgbClr val="FF0000"/>
                </a:solidFill>
                <a:effectLst/>
                <a:ea typeface="Helvetica Neue"/>
                <a:cs typeface="Helvetica Neue"/>
              </a:rPr>
              <a:t>realizzando a distanza i vantaggi della formazione in presenza.</a:t>
            </a:r>
            <a:endParaRPr kumimoji="0" lang="it-IT" b="1" i="0" u="none" strike="noStrike" cap="none" normalizeH="0" baseline="0" dirty="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pic>
        <p:nvPicPr>
          <p:cNvPr id="2049" name="officeArt object"/>
          <p:cNvPicPr>
            <a:picLocks noChangeAspect="1" noChangeArrowheads="1"/>
          </p:cNvPicPr>
          <p:nvPr/>
        </p:nvPicPr>
        <p:blipFill>
          <a:blip r:embed="rId2" cstate="print"/>
          <a:srcRect/>
          <a:stretch>
            <a:fillRect/>
          </a:stretch>
        </p:blipFill>
        <p:spPr bwMode="auto">
          <a:xfrm>
            <a:off x="1124744" y="6228182"/>
            <a:ext cx="4608512" cy="2457609"/>
          </a:xfrm>
          <a:prstGeom prst="rect">
            <a:avLst/>
          </a:prstGeom>
          <a:noFill/>
          <a:ln w="76200">
            <a:solidFill>
              <a:srgbClr val="00FFFF"/>
            </a:solidFill>
            <a:miter lim="400000"/>
            <a:headEnd/>
            <a:tailEnd/>
          </a:ln>
        </p:spPr>
      </p:pic>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60648" y="323528"/>
            <a:ext cx="6408712" cy="2160240"/>
          </a:xfrm>
          <a:ln w="57150">
            <a:solidFill>
              <a:srgbClr val="4BF030"/>
            </a:solidFill>
          </a:ln>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it-IT" sz="2800" b="1" spc="500" dirty="0">
                <a:ln w="12700">
                  <a:solidFill>
                    <a:srgbClr val="002060"/>
                  </a:solidFill>
                  <a:prstDash val="solid"/>
                </a:ln>
                <a:solidFill>
                  <a:srgbClr val="FF0000"/>
                </a:solidFill>
                <a:effectLst>
                  <a:outerShdw blurRad="41275" dist="20320" dir="1800000" algn="tl" rotWithShape="0">
                    <a:srgbClr val="000000">
                      <a:alpha val="40000"/>
                    </a:srgbClr>
                  </a:outerShdw>
                </a:effectLst>
                <a:latin typeface="Agency FB" pitchFamily="34" charset="0"/>
              </a:rPr>
              <a:t>Progetto scuola a rischio</a:t>
            </a:r>
            <a: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t/>
            </a:r>
            <a:b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br>
            <a: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t>LE </a:t>
            </a:r>
            <a:r>
              <a:rPr lang="it-IT" sz="4400" b="1" dirty="0">
                <a:ln w="12700">
                  <a:solidFill>
                    <a:srgbClr val="002060"/>
                  </a:solidFill>
                  <a:prstDash val="solid"/>
                </a:ln>
                <a:solidFill>
                  <a:srgbClr val="FF0000"/>
                </a:solidFill>
                <a:effectLst>
                  <a:outerShdw blurRad="41275" dist="20320" dir="1800000" algn="tl" rotWithShape="0">
                    <a:srgbClr val="000000">
                      <a:alpha val="40000"/>
                    </a:srgbClr>
                  </a:outerShdw>
                </a:effectLst>
                <a:latin typeface="Agency FB" pitchFamily="34" charset="0"/>
              </a:rPr>
              <a:t>4</a:t>
            </a:r>
            <a: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t> </a:t>
            </a:r>
            <a:r>
              <a:rPr lang="it-IT" sz="4400" b="1" dirty="0">
                <a:ln w="12700">
                  <a:solidFill>
                    <a:srgbClr val="002060"/>
                  </a:solidFill>
                  <a:prstDash val="solid"/>
                </a:ln>
                <a:solidFill>
                  <a:srgbClr val="1E9632"/>
                </a:solidFill>
                <a:effectLst>
                  <a:outerShdw blurRad="41275" dist="20320" dir="1800000" algn="tl" rotWithShape="0">
                    <a:srgbClr val="000000">
                      <a:alpha val="40000"/>
                    </a:srgbClr>
                  </a:outerShdw>
                </a:effectLst>
                <a:latin typeface="Agency FB" pitchFamily="34" charset="0"/>
              </a:rPr>
              <a:t>R</a:t>
            </a:r>
            <a: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t> PER SALVARE </a:t>
            </a:r>
            <a:b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br>
            <a: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t>IL MONDO</a:t>
            </a:r>
            <a:br>
              <a:rPr lang="it-IT" sz="44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Agency FB" pitchFamily="34" charset="0"/>
              </a:rPr>
            </a:br>
            <a:endParaRPr lang="it-IT" sz="3100" b="1" dirty="0">
              <a:ln w="12700">
                <a:solidFill>
                  <a:srgbClr val="002060"/>
                </a:solidFill>
                <a:prstDash val="solid"/>
              </a:ln>
              <a:solidFill>
                <a:srgbClr val="FF0000"/>
              </a:solidFill>
              <a:effectLst>
                <a:outerShdw blurRad="41275" dist="20320" dir="1800000" algn="tl" rotWithShape="0">
                  <a:srgbClr val="000000">
                    <a:alpha val="40000"/>
                  </a:srgbClr>
                </a:outerShdw>
              </a:effectLst>
              <a:latin typeface="Agency FB" pitchFamily="34" charset="0"/>
            </a:endParaRPr>
          </a:p>
        </p:txBody>
      </p:sp>
      <p:sp>
        <p:nvSpPr>
          <p:cNvPr id="4" name="Segnaposto numero diapositiva 3"/>
          <p:cNvSpPr>
            <a:spLocks noGrp="1"/>
          </p:cNvSpPr>
          <p:nvPr>
            <p:ph type="sldNum" sz="quarter" idx="12"/>
          </p:nvPr>
        </p:nvSpPr>
        <p:spPr/>
        <p:txBody>
          <a:bodyPr/>
          <a:lstStyle/>
          <a:p>
            <a:fld id="{CD4A8781-B3D7-4CFF-88D0-6D1D4C8DCCE3}" type="slidenum">
              <a:rPr lang="it-IT" smtClean="0"/>
              <a:pPr/>
              <a:t>21</a:t>
            </a:fld>
            <a:endParaRPr lang="it-IT"/>
          </a:p>
        </p:txBody>
      </p:sp>
      <p:pic>
        <p:nvPicPr>
          <p:cNvPr id="1026" name="Picture 2" descr="C:\Users\Lucia\Desktop\GIORNALE SCOLASTICO completo\GIORNALE 2018\RICICLO\IMG-20171123-WA0008.jpg"/>
          <p:cNvPicPr>
            <a:picLocks noGrp="1" noChangeAspect="1" noChangeArrowheads="1"/>
          </p:cNvPicPr>
          <p:nvPr>
            <p:ph idx="1"/>
          </p:nvPr>
        </p:nvPicPr>
        <p:blipFill>
          <a:blip r:embed="rId2" cstate="print"/>
          <a:srcRect l="81500" t="18920" b="45821"/>
          <a:stretch>
            <a:fillRect/>
          </a:stretch>
        </p:blipFill>
        <p:spPr bwMode="auto">
          <a:xfrm>
            <a:off x="4653136" y="1403648"/>
            <a:ext cx="936104" cy="915355"/>
          </a:xfrm>
          <a:prstGeom prst="roundRect">
            <a:avLst/>
          </a:prstGeom>
          <a:noFill/>
          <a:ln w="38100">
            <a:solidFill>
              <a:srgbClr val="0070C0"/>
            </a:solidFill>
          </a:ln>
        </p:spPr>
      </p:pic>
      <p:pic>
        <p:nvPicPr>
          <p:cNvPr id="1027" name="Picture 3" descr="C:\Users\Lucia\Desktop\GIORNALE SCOLASTICO completo\GIORNALE 2018\RICICLO\IMG-20171104-WA0001.jpg"/>
          <p:cNvPicPr>
            <a:picLocks noChangeAspect="1" noChangeArrowheads="1"/>
          </p:cNvPicPr>
          <p:nvPr/>
        </p:nvPicPr>
        <p:blipFill>
          <a:blip r:embed="rId3" cstate="print"/>
          <a:srcRect t="19537" b="10686"/>
          <a:stretch>
            <a:fillRect/>
          </a:stretch>
        </p:blipFill>
        <p:spPr bwMode="auto">
          <a:xfrm>
            <a:off x="692696" y="5076056"/>
            <a:ext cx="1584176" cy="1965127"/>
          </a:xfrm>
          <a:prstGeom prst="rect">
            <a:avLst/>
          </a:prstGeom>
          <a:noFill/>
          <a:ln w="38100">
            <a:solidFill>
              <a:srgbClr val="00FFFF"/>
            </a:solidFill>
          </a:ln>
        </p:spPr>
      </p:pic>
      <p:pic>
        <p:nvPicPr>
          <p:cNvPr id="1028" name="Picture 4" descr="C:\Users\Lucia\Desktop\GIORNALE SCOLASTICO completo\GIORNALE 2018\RICICLO\IMG-20171104-WA0002.jpg"/>
          <p:cNvPicPr>
            <a:picLocks noChangeAspect="1" noChangeArrowheads="1"/>
          </p:cNvPicPr>
          <p:nvPr/>
        </p:nvPicPr>
        <p:blipFill>
          <a:blip r:embed="rId4" cstate="print"/>
          <a:srcRect/>
          <a:stretch>
            <a:fillRect/>
          </a:stretch>
        </p:blipFill>
        <p:spPr bwMode="auto">
          <a:xfrm>
            <a:off x="4221088" y="3707904"/>
            <a:ext cx="2232248" cy="1255640"/>
          </a:xfrm>
          <a:prstGeom prst="rect">
            <a:avLst/>
          </a:prstGeom>
          <a:noFill/>
          <a:ln w="38100">
            <a:solidFill>
              <a:srgbClr val="00FFFF"/>
            </a:solidFill>
          </a:ln>
        </p:spPr>
      </p:pic>
      <p:pic>
        <p:nvPicPr>
          <p:cNvPr id="1029" name="Picture 5" descr="C:\Users\Lucia\Desktop\GIORNALE SCOLASTICO completo\GIORNALE 2018\RICICLO\IMG-20171104-WA0007.jpg"/>
          <p:cNvPicPr>
            <a:picLocks noChangeAspect="1" noChangeArrowheads="1"/>
          </p:cNvPicPr>
          <p:nvPr/>
        </p:nvPicPr>
        <p:blipFill>
          <a:blip r:embed="rId5" cstate="print"/>
          <a:srcRect/>
          <a:stretch>
            <a:fillRect/>
          </a:stretch>
        </p:blipFill>
        <p:spPr bwMode="auto">
          <a:xfrm>
            <a:off x="404664" y="3613394"/>
            <a:ext cx="2304256" cy="1296144"/>
          </a:xfrm>
          <a:prstGeom prst="rect">
            <a:avLst/>
          </a:prstGeom>
          <a:noFill/>
          <a:ln w="38100">
            <a:solidFill>
              <a:srgbClr val="00FFFF"/>
            </a:solidFill>
          </a:ln>
        </p:spPr>
      </p:pic>
      <p:pic>
        <p:nvPicPr>
          <p:cNvPr id="1030" name="Picture 6" descr="C:\Users\Lucia\Desktop\GIORNALE SCOLASTICO completo\GIORNALE 2018\RICICLO\IMG-20171123-WA0004.jpg"/>
          <p:cNvPicPr>
            <a:picLocks noChangeAspect="1" noChangeArrowheads="1"/>
          </p:cNvPicPr>
          <p:nvPr/>
        </p:nvPicPr>
        <p:blipFill>
          <a:blip r:embed="rId6" cstate="print"/>
          <a:srcRect l="5769" r="17308"/>
          <a:stretch>
            <a:fillRect/>
          </a:stretch>
        </p:blipFill>
        <p:spPr bwMode="auto">
          <a:xfrm>
            <a:off x="2924944" y="6214232"/>
            <a:ext cx="3312368" cy="2422171"/>
          </a:xfrm>
          <a:prstGeom prst="rect">
            <a:avLst/>
          </a:prstGeom>
          <a:noFill/>
          <a:ln w="38100">
            <a:solidFill>
              <a:srgbClr val="00FFFF"/>
            </a:solidFill>
          </a:ln>
        </p:spPr>
      </p:pic>
      <p:pic>
        <p:nvPicPr>
          <p:cNvPr id="1031" name="Picture 7" descr="C:\Users\Lucia\Desktop\GIORNALE SCOLASTICO completo\GIORNALE 2018\RICICLO\IMG-20171123-WA0006.jpg"/>
          <p:cNvPicPr>
            <a:picLocks noChangeAspect="1" noChangeArrowheads="1"/>
          </p:cNvPicPr>
          <p:nvPr/>
        </p:nvPicPr>
        <p:blipFill>
          <a:blip r:embed="rId7" cstate="print"/>
          <a:srcRect l="16926" t="9051" r="18697" b="9051"/>
          <a:stretch>
            <a:fillRect/>
          </a:stretch>
        </p:blipFill>
        <p:spPr bwMode="auto">
          <a:xfrm>
            <a:off x="476672" y="2411760"/>
            <a:ext cx="1440160" cy="958565"/>
          </a:xfrm>
          <a:prstGeom prst="rect">
            <a:avLst/>
          </a:prstGeom>
          <a:noFill/>
          <a:ln w="28575">
            <a:solidFill>
              <a:srgbClr val="FFFF00"/>
            </a:solidFill>
          </a:ln>
        </p:spPr>
      </p:pic>
      <p:pic>
        <p:nvPicPr>
          <p:cNvPr id="1032" name="Picture 8" descr="C:\Users\Lucia\Desktop\GIORNALE SCOLASTICO completo\GIORNALE 2018\RICICLO\IMG-20171123-WA0005.jpg"/>
          <p:cNvPicPr>
            <a:picLocks noChangeAspect="1" noChangeArrowheads="1"/>
          </p:cNvPicPr>
          <p:nvPr/>
        </p:nvPicPr>
        <p:blipFill>
          <a:blip r:embed="rId8" cstate="print"/>
          <a:srcRect l="12791" t="5901" r="18107" b="5901"/>
          <a:stretch>
            <a:fillRect/>
          </a:stretch>
        </p:blipFill>
        <p:spPr bwMode="auto">
          <a:xfrm>
            <a:off x="1988840" y="2411760"/>
            <a:ext cx="1375867" cy="987802"/>
          </a:xfrm>
          <a:prstGeom prst="rect">
            <a:avLst/>
          </a:prstGeom>
          <a:noFill/>
          <a:ln w="28575">
            <a:solidFill>
              <a:srgbClr val="FFFF00"/>
            </a:solidFill>
          </a:ln>
        </p:spPr>
      </p:pic>
      <p:pic>
        <p:nvPicPr>
          <p:cNvPr id="1033" name="Picture 9"/>
          <p:cNvPicPr>
            <a:picLocks noChangeAspect="1" noChangeArrowheads="1"/>
          </p:cNvPicPr>
          <p:nvPr/>
        </p:nvPicPr>
        <p:blipFill>
          <a:blip r:embed="rId9" cstate="print"/>
          <a:srcRect l="18084" t="11151" r="18129" b="13250"/>
          <a:stretch>
            <a:fillRect/>
          </a:stretch>
        </p:blipFill>
        <p:spPr bwMode="auto">
          <a:xfrm>
            <a:off x="3429000" y="2411760"/>
            <a:ext cx="1512168" cy="1008112"/>
          </a:xfrm>
          <a:prstGeom prst="rect">
            <a:avLst/>
          </a:prstGeom>
          <a:noFill/>
          <a:ln w="28575">
            <a:solidFill>
              <a:srgbClr val="FFFF00"/>
            </a:solidFill>
            <a:miter lim="800000"/>
            <a:headEnd/>
            <a:tailEnd/>
          </a:ln>
        </p:spPr>
      </p:pic>
      <p:pic>
        <p:nvPicPr>
          <p:cNvPr id="1034" name="Picture 10" descr="C:\Users\Lucia\Desktop\GIORNALE SCOLASTICO completo\GIORNALE 2018\RICICLO\IMG-20171123-WA0010 (2).jpg"/>
          <p:cNvPicPr>
            <a:picLocks noChangeAspect="1" noChangeArrowheads="1"/>
          </p:cNvPicPr>
          <p:nvPr/>
        </p:nvPicPr>
        <p:blipFill>
          <a:blip r:embed="rId10" cstate="print"/>
          <a:srcRect l="18107" t="12201" r="23422" b="13250"/>
          <a:stretch>
            <a:fillRect/>
          </a:stretch>
        </p:blipFill>
        <p:spPr bwMode="auto">
          <a:xfrm>
            <a:off x="5013176" y="2411760"/>
            <a:ext cx="1512168" cy="1030374"/>
          </a:xfrm>
          <a:prstGeom prst="rect">
            <a:avLst/>
          </a:prstGeom>
          <a:noFill/>
          <a:ln w="28575">
            <a:solidFill>
              <a:srgbClr val="FFFF00"/>
            </a:solidFill>
          </a:ln>
        </p:spPr>
      </p:pic>
      <p:pic>
        <p:nvPicPr>
          <p:cNvPr id="1035" name="Picture 11" descr="C:\Users\Lucia\Desktop\GIORNALE SCOLASTICO completo\GIORNALE 2018\RICICLO\IMG-20171104-WA0008 (2).jpg"/>
          <p:cNvPicPr>
            <a:picLocks noChangeAspect="1" noChangeArrowheads="1"/>
          </p:cNvPicPr>
          <p:nvPr/>
        </p:nvPicPr>
        <p:blipFill>
          <a:blip r:embed="rId11" cstate="print"/>
          <a:srcRect/>
          <a:stretch>
            <a:fillRect/>
          </a:stretch>
        </p:blipFill>
        <p:spPr bwMode="auto">
          <a:xfrm>
            <a:off x="4365104" y="5148064"/>
            <a:ext cx="1999543" cy="1124743"/>
          </a:xfrm>
          <a:prstGeom prst="rect">
            <a:avLst/>
          </a:prstGeom>
          <a:noFill/>
          <a:ln w="38100">
            <a:solidFill>
              <a:srgbClr val="00FFFF"/>
            </a:solidFill>
          </a:ln>
        </p:spPr>
      </p:pic>
      <p:pic>
        <p:nvPicPr>
          <p:cNvPr id="1036" name="Picture 12" descr="C:\Users\Lucia\Desktop\GIORNALE SCOLASTICO completo\GIORNALE 2018\RICICLO\IMG-20171104-WA0005 (2).jpg"/>
          <p:cNvPicPr>
            <a:picLocks noChangeAspect="1" noChangeArrowheads="1"/>
          </p:cNvPicPr>
          <p:nvPr/>
        </p:nvPicPr>
        <p:blipFill>
          <a:blip r:embed="rId12" cstate="print"/>
          <a:srcRect/>
          <a:stretch>
            <a:fillRect/>
          </a:stretch>
        </p:blipFill>
        <p:spPr bwMode="auto">
          <a:xfrm>
            <a:off x="2708920" y="3635896"/>
            <a:ext cx="1470902" cy="2614936"/>
          </a:xfrm>
          <a:prstGeom prst="rect">
            <a:avLst/>
          </a:prstGeom>
          <a:noFill/>
          <a:ln w="38100">
            <a:solidFill>
              <a:srgbClr val="00FFFF"/>
            </a:solidFill>
          </a:ln>
        </p:spPr>
      </p:pic>
      <p:pic>
        <p:nvPicPr>
          <p:cNvPr id="1037" name="Picture 13" descr="C:\Users\Lucia\Desktop\GIORNALE SCOLASTICO completo\GIORNALE 2018\RICICLO\IMG-20171104-WA0003.jpg"/>
          <p:cNvPicPr>
            <a:picLocks noChangeAspect="1" noChangeArrowheads="1"/>
          </p:cNvPicPr>
          <p:nvPr/>
        </p:nvPicPr>
        <p:blipFill>
          <a:blip r:embed="rId13" cstate="print"/>
          <a:srcRect/>
          <a:stretch>
            <a:fillRect/>
          </a:stretch>
        </p:blipFill>
        <p:spPr bwMode="auto">
          <a:xfrm>
            <a:off x="332656" y="7083279"/>
            <a:ext cx="2376264" cy="1336649"/>
          </a:xfrm>
          <a:prstGeom prst="rect">
            <a:avLst/>
          </a:prstGeom>
          <a:noFill/>
          <a:ln w="38100">
            <a:solidFill>
              <a:srgbClr val="00FFFF"/>
            </a:solidFill>
          </a:ln>
        </p:spPr>
      </p:pic>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66" y="357159"/>
            <a:ext cx="6172200" cy="857256"/>
          </a:xfrm>
          <a:solidFill>
            <a:srgbClr val="BFF9C6"/>
          </a:solidFill>
          <a:ln w="57150">
            <a:solidFill>
              <a:srgbClr val="0070C0"/>
            </a:solidFill>
          </a:ln>
        </p:spPr>
        <p:txBody>
          <a:bodyPr/>
          <a:lstStyle/>
          <a:p>
            <a:pPr algn="ctr"/>
            <a:r>
              <a:rPr lang="it-IT" b="1" dirty="0">
                <a:ln w="381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TEATRO</a:t>
            </a:r>
          </a:p>
        </p:txBody>
      </p:sp>
      <p:sp>
        <p:nvSpPr>
          <p:cNvPr id="3" name="Segnaposto contenuto 2"/>
          <p:cNvSpPr>
            <a:spLocks noGrp="1"/>
          </p:cNvSpPr>
          <p:nvPr>
            <p:ph idx="1"/>
          </p:nvPr>
        </p:nvSpPr>
        <p:spPr>
          <a:xfrm>
            <a:off x="342900" y="1285852"/>
            <a:ext cx="6172200" cy="6882367"/>
          </a:xfrm>
        </p:spPr>
        <p:txBody>
          <a:bodyPr>
            <a:normAutofit/>
          </a:bodyPr>
          <a:lstStyle/>
          <a:p>
            <a:pPr>
              <a:buNone/>
            </a:pPr>
            <a:r>
              <a:rPr lang="it-IT" dirty="0"/>
              <a:t>         </a:t>
            </a:r>
          </a:p>
          <a:p>
            <a:pPr algn="ctr">
              <a:buNone/>
            </a:pPr>
            <a:r>
              <a:rPr lang="it-IT" b="1" dirty="0">
                <a:ln w="28575">
                  <a:solidFill>
                    <a:srgbClr val="0070C0"/>
                  </a:solidFill>
                  <a:prstDash val="solid"/>
                  <a:miter lim="800000"/>
                </a:ln>
                <a:solidFill>
                  <a:srgbClr val="4BF030"/>
                </a:solidFill>
                <a:effectLst>
                  <a:outerShdw blurRad="25500" dist="23000" dir="7020000" algn="tl">
                    <a:srgbClr val="000000">
                      <a:alpha val="50000"/>
                    </a:srgbClr>
                  </a:outerShdw>
                </a:effectLst>
              </a:rPr>
              <a:t>ATTIVITÀ EXTRASCOLASTICA</a:t>
            </a:r>
            <a:endParaRPr lang="it-IT" b="1" dirty="0">
              <a:ln w="28575">
                <a:solidFill>
                  <a:srgbClr val="0070C0"/>
                </a:solidFill>
                <a:prstDash val="solid"/>
                <a:miter lim="800000"/>
              </a:ln>
              <a:solidFill>
                <a:srgbClr val="4BF030"/>
              </a:solidFill>
            </a:endParaRPr>
          </a:p>
          <a:p>
            <a:pPr algn="ctr">
              <a:buNone/>
            </a:pPr>
            <a:r>
              <a:rPr lang="it-IT" spc="410" dirty="0">
                <a:solidFill>
                  <a:srgbClr val="FFFF00"/>
                </a:solidFill>
              </a:rPr>
              <a:t>  </a:t>
            </a:r>
            <a:r>
              <a:rPr lang="it-IT" b="1" spc="410" dirty="0">
                <a:ln w="28575">
                  <a:solidFill>
                    <a:srgbClr val="002060"/>
                  </a:solidFill>
                  <a:prstDash val="solid"/>
                </a:ln>
                <a:solidFill>
                  <a:srgbClr val="FFFF00"/>
                </a:solidFill>
                <a:effectLst>
                  <a:outerShdw blurRad="41275" dist="20320" dir="1800000" algn="tl" rotWithShape="0">
                    <a:srgbClr val="000000">
                      <a:alpha val="40000"/>
                    </a:srgbClr>
                  </a:outerShdw>
                </a:effectLst>
              </a:rPr>
              <a:t>Laboratorio  teatrale </a:t>
            </a:r>
          </a:p>
          <a:p>
            <a:pPr algn="ctr">
              <a:buNone/>
            </a:pPr>
            <a:r>
              <a:rPr lang="it-IT" b="1" spc="410" dirty="0">
                <a:ln w="28575">
                  <a:solidFill>
                    <a:srgbClr val="002060"/>
                  </a:solidFill>
                  <a:prstDash val="solid"/>
                </a:ln>
                <a:solidFill>
                  <a:srgbClr val="FFFF00"/>
                </a:solidFill>
                <a:effectLst>
                  <a:outerShdw blurRad="41275" dist="20320" dir="1800000" algn="tl" rotWithShape="0">
                    <a:srgbClr val="000000">
                      <a:alpha val="40000"/>
                    </a:srgbClr>
                  </a:outerShdw>
                </a:effectLst>
              </a:rPr>
              <a:t>di Paolo Parente </a:t>
            </a:r>
            <a:endParaRPr lang="it-IT" sz="2800" spc="410" dirty="0">
              <a:ln w="28575">
                <a:solidFill>
                  <a:srgbClr val="002060"/>
                </a:solidFill>
                <a:prstDash val="solid"/>
              </a:ln>
              <a:solidFill>
                <a:srgbClr val="FFFF00"/>
              </a:solidFill>
            </a:endParaRPr>
          </a:p>
          <a:p>
            <a:pPr>
              <a:buNone/>
            </a:pPr>
            <a:endParaRPr lang="it-IT" sz="2800" dirty="0"/>
          </a:p>
          <a:p>
            <a:pPr>
              <a:buNone/>
            </a:pPr>
            <a:endParaRPr lang="it-IT" sz="2800"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22</a:t>
            </a:fld>
            <a:endParaRPr lang="it-IT"/>
          </a:p>
        </p:txBody>
      </p:sp>
      <p:pic>
        <p:nvPicPr>
          <p:cNvPr id="5" name="Immagine 4" descr="DSC01680.JPG"/>
          <p:cNvPicPr>
            <a:picLocks noChangeAspect="1"/>
          </p:cNvPicPr>
          <p:nvPr/>
        </p:nvPicPr>
        <p:blipFill>
          <a:blip r:embed="rId3" cstate="print"/>
          <a:srcRect l="6287"/>
          <a:stretch>
            <a:fillRect/>
          </a:stretch>
        </p:blipFill>
        <p:spPr>
          <a:xfrm>
            <a:off x="1268760" y="3203848"/>
            <a:ext cx="4392488" cy="3515391"/>
          </a:xfrm>
          <a:prstGeom prst="rect">
            <a:avLst/>
          </a:prstGeom>
          <a:ln w="57150">
            <a:solidFill>
              <a:srgbClr val="00B0F0"/>
            </a:solidFill>
          </a:ln>
        </p:spPr>
      </p:pic>
      <p:sp>
        <p:nvSpPr>
          <p:cNvPr id="6" name="CasellaDiTesto 5"/>
          <p:cNvSpPr txBox="1"/>
          <p:nvPr/>
        </p:nvSpPr>
        <p:spPr>
          <a:xfrm>
            <a:off x="1196752" y="6516216"/>
            <a:ext cx="4680520" cy="2207240"/>
          </a:xfrm>
          <a:prstGeom prst="ellipse">
            <a:avLst/>
          </a:prstGeom>
          <a:solidFill>
            <a:srgbClr val="FFFF00"/>
          </a:solidFill>
          <a:ln>
            <a:solidFill>
              <a:srgbClr val="FFFF00"/>
            </a:solidFill>
          </a:ln>
        </p:spPr>
        <p:txBody>
          <a:bodyPr wrap="square" rtlCol="0">
            <a:spAutoFit/>
          </a:bodyPr>
          <a:lstStyle/>
          <a:p>
            <a:pPr algn="ctr"/>
            <a:r>
              <a:rPr lang="it-IT" sz="2400" b="1" dirty="0">
                <a:ln w="18000">
                  <a:solidFill>
                    <a:srgbClr val="0070C0"/>
                  </a:solidFill>
                  <a:prstDash val="solid"/>
                  <a:miter lim="800000"/>
                </a:ln>
                <a:solidFill>
                  <a:srgbClr val="FF0000"/>
                </a:solidFill>
                <a:effectLst>
                  <a:outerShdw blurRad="25500" dist="23000" dir="7020000" algn="tl">
                    <a:srgbClr val="000000">
                      <a:alpha val="50000"/>
                    </a:srgbClr>
                  </a:outerShdw>
                </a:effectLst>
              </a:rPr>
              <a:t>SPETTACOLI</a:t>
            </a:r>
          </a:p>
          <a:p>
            <a:pPr algn="ctr"/>
            <a:endParaRPr lang="it-IT" b="1" dirty="0">
              <a:ln w="18000">
                <a:solidFill>
                  <a:srgbClr val="0070C0"/>
                </a:solidFill>
                <a:prstDash val="solid"/>
                <a:miter lim="800000"/>
              </a:ln>
              <a:solidFill>
                <a:schemeClr val="tx2"/>
              </a:solidFill>
              <a:effectLst>
                <a:outerShdw blurRad="25500" dist="23000" dir="7020000" algn="tl">
                  <a:srgbClr val="000000">
                    <a:alpha val="50000"/>
                  </a:srgbClr>
                </a:outerShdw>
              </a:effectLst>
            </a:endParaRPr>
          </a:p>
          <a:p>
            <a:pPr>
              <a:buFont typeface="Wingdings" pitchFamily="2" charset="2"/>
              <a:buChar char="Ø"/>
            </a:pPr>
            <a:r>
              <a:rPr lang="it-IT" b="1" dirty="0">
                <a:ln w="18000">
                  <a:solidFill>
                    <a:srgbClr val="0070C0"/>
                  </a:solidFill>
                  <a:prstDash val="solid"/>
                  <a:miter lim="800000"/>
                </a:ln>
                <a:solidFill>
                  <a:schemeClr val="tx2"/>
                </a:solidFill>
                <a:effectLst>
                  <a:outerShdw blurRad="25500" dist="23000" dir="7020000" algn="tl">
                    <a:srgbClr val="000000">
                      <a:alpha val="50000"/>
                    </a:srgbClr>
                  </a:outerShdw>
                </a:effectLst>
              </a:rPr>
              <a:t> GLI UCCELLI di Aristofane</a:t>
            </a:r>
          </a:p>
          <a:p>
            <a:pPr>
              <a:buFont typeface="Wingdings" pitchFamily="2" charset="2"/>
              <a:buChar char="Ø"/>
            </a:pPr>
            <a:r>
              <a:rPr lang="it-IT" b="1" dirty="0">
                <a:ln w="18000">
                  <a:solidFill>
                    <a:srgbClr val="0070C0"/>
                  </a:solidFill>
                  <a:prstDash val="solid"/>
                  <a:miter lim="800000"/>
                </a:ln>
                <a:solidFill>
                  <a:schemeClr val="tx2"/>
                </a:solidFill>
                <a:effectLst>
                  <a:outerShdw blurRad="25500" dist="23000" dir="7020000" algn="tl">
                    <a:srgbClr val="000000">
                      <a:alpha val="50000"/>
                    </a:srgbClr>
                  </a:outerShdw>
                </a:effectLst>
              </a:rPr>
              <a:t> L’AVARO di </a:t>
            </a:r>
            <a:r>
              <a:rPr lang="it-IT" b="1" dirty="0" err="1">
                <a:ln w="18000">
                  <a:solidFill>
                    <a:srgbClr val="0070C0"/>
                  </a:solidFill>
                  <a:prstDash val="solid"/>
                  <a:miter lim="800000"/>
                </a:ln>
                <a:solidFill>
                  <a:schemeClr val="tx2"/>
                </a:solidFill>
                <a:effectLst>
                  <a:outerShdw blurRad="25500" dist="23000" dir="7020000" algn="tl">
                    <a:srgbClr val="000000">
                      <a:alpha val="50000"/>
                    </a:srgbClr>
                  </a:outerShdw>
                </a:effectLst>
              </a:rPr>
              <a:t>Moliere</a:t>
            </a:r>
            <a:r>
              <a:rPr lang="it-IT" b="1" dirty="0">
                <a:ln w="18000">
                  <a:solidFill>
                    <a:srgbClr val="0070C0"/>
                  </a:solidFill>
                  <a:prstDash val="solid"/>
                  <a:miter lim="800000"/>
                </a:ln>
                <a:solidFill>
                  <a:schemeClr val="tx2"/>
                </a:solidFill>
                <a:effectLst>
                  <a:outerShdw blurRad="25500" dist="23000" dir="7020000" algn="tl">
                    <a:srgbClr val="000000">
                      <a:alpha val="50000"/>
                    </a:srgbClr>
                  </a:outerShdw>
                </a:effectLst>
              </a:rPr>
              <a:t> </a:t>
            </a:r>
          </a:p>
          <a:p>
            <a:pPr>
              <a:buFont typeface="Wingdings" pitchFamily="2" charset="2"/>
              <a:buChar char="Ø"/>
            </a:pPr>
            <a:r>
              <a:rPr lang="it-IT" b="1" dirty="0">
                <a:ln w="18000">
                  <a:solidFill>
                    <a:srgbClr val="0070C0"/>
                  </a:solidFill>
                  <a:prstDash val="solid"/>
                  <a:miter lim="800000"/>
                </a:ln>
                <a:solidFill>
                  <a:schemeClr val="tx2"/>
                </a:solidFill>
                <a:effectLst>
                  <a:outerShdw blurRad="25500" dist="23000" dir="7020000" algn="tl">
                    <a:srgbClr val="000000">
                      <a:alpha val="50000"/>
                    </a:srgbClr>
                  </a:outerShdw>
                </a:effectLst>
              </a:rPr>
              <a:t> GIOCANDO CON RODARI</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4664" y="539552"/>
            <a:ext cx="6172200" cy="1224136"/>
          </a:xfrm>
          <a:gradFill>
            <a:gsLst>
              <a:gs pos="0">
                <a:srgbClr val="FFFF00"/>
              </a:gs>
              <a:gs pos="50000">
                <a:schemeClr val="accent1">
                  <a:tint val="44500"/>
                  <a:satMod val="160000"/>
                </a:schemeClr>
              </a:gs>
              <a:gs pos="100000">
                <a:schemeClr val="accent1">
                  <a:tint val="23500"/>
                  <a:satMod val="160000"/>
                </a:schemeClr>
              </a:gs>
            </a:gsLst>
            <a:lin ang="5400000" scaled="0"/>
          </a:gradFill>
          <a:ln w="76200">
            <a:solidFill>
              <a:srgbClr val="0070C0"/>
            </a:solidFill>
            <a:prstDash val="dashDot"/>
          </a:ln>
        </p:spPr>
        <p:txBody>
          <a:bodyPr>
            <a:normAutofit fontScale="90000"/>
          </a:bodyPr>
          <a:lstStyle/>
          <a:p>
            <a:pPr algn="ct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sz="2200" b="1" dirty="0" smtClean="0">
                <a:ln w="12700">
                  <a:solidFill>
                    <a:srgbClr val="002060"/>
                  </a:solidFill>
                  <a:prstDash val="solid"/>
                </a:ln>
                <a:solidFill>
                  <a:srgbClr val="00FFFF"/>
                </a:solidFill>
                <a:effectLst>
                  <a:outerShdw blurRad="41275" dist="20320" dir="1800000" algn="tl" rotWithShape="0">
                    <a:srgbClr val="000000">
                      <a:alpha val="40000"/>
                    </a:srgbClr>
                  </a:outerShdw>
                </a:effectLst>
              </a:rPr>
              <a:t>Continuità con la scuola dell’Infanzia</a:t>
            </a:r>
            <a: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it-IT" b="1" spc="1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it-IT" sz="4000" b="1" spc="600" dirty="0" smtClean="0">
                <a:ln w="19050">
                  <a:solidFill>
                    <a:schemeClr val="tx2">
                      <a:satMod val="155000"/>
                    </a:schemeClr>
                  </a:solidFill>
                  <a:prstDash val="solid"/>
                </a:ln>
                <a:solidFill>
                  <a:srgbClr val="FF99FF"/>
                </a:solidFill>
                <a:effectLst>
                  <a:outerShdw blurRad="41275" dist="20320" dir="1800000" algn="tl" rotWithShape="0">
                    <a:srgbClr val="000000">
                      <a:alpha val="40000"/>
                    </a:srgbClr>
                  </a:outerShdw>
                </a:effectLst>
              </a:rPr>
              <a:t>PRIMA DELLA PRIMA</a:t>
            </a:r>
            <a:endParaRPr lang="it-IT" b="1" spc="600" dirty="0">
              <a:ln w="19050">
                <a:solidFill>
                  <a:schemeClr val="tx2">
                    <a:satMod val="155000"/>
                  </a:schemeClr>
                </a:solidFill>
                <a:prstDash val="solid"/>
              </a:ln>
              <a:solidFill>
                <a:srgbClr val="FF99FF"/>
              </a:solidFill>
              <a:effectLst>
                <a:outerShdw blurRad="41275" dist="20320" dir="1800000" algn="tl" rotWithShape="0">
                  <a:srgbClr val="000000">
                    <a:alpha val="40000"/>
                  </a:srgbClr>
                </a:outerShdw>
              </a:effectLst>
            </a:endParaRPr>
          </a:p>
        </p:txBody>
      </p:sp>
      <p:sp>
        <p:nvSpPr>
          <p:cNvPr id="3" name="Segnaposto contenuto 2"/>
          <p:cNvSpPr>
            <a:spLocks noGrp="1"/>
          </p:cNvSpPr>
          <p:nvPr>
            <p:ph idx="1"/>
          </p:nvPr>
        </p:nvSpPr>
        <p:spPr>
          <a:xfrm>
            <a:off x="342900" y="2051720"/>
            <a:ext cx="6172200" cy="6840760"/>
          </a:xfrm>
          <a:solidFill>
            <a:srgbClr val="FAF364"/>
          </a:solidFill>
        </p:spPr>
        <p:txBody>
          <a:bodyPr/>
          <a:lstStyle/>
          <a:p>
            <a:pPr algn="ctr">
              <a:buNone/>
            </a:pPr>
            <a:r>
              <a:rPr lang="it-IT" dirty="0" smtClean="0"/>
              <a:t> </a:t>
            </a:r>
            <a:r>
              <a:rPr lang="it-IT" sz="2400" b="1" dirty="0" smtClean="0">
                <a:solidFill>
                  <a:srgbClr val="0070C0"/>
                </a:solidFill>
              </a:rPr>
              <a:t>Nel mese </a:t>
            </a:r>
            <a:r>
              <a:rPr lang="it-IT" sz="2400" b="1" smtClean="0">
                <a:solidFill>
                  <a:srgbClr val="0070C0"/>
                </a:solidFill>
              </a:rPr>
              <a:t>di </a:t>
            </a:r>
            <a:r>
              <a:rPr lang="it-IT" sz="2400" b="1" smtClean="0">
                <a:solidFill>
                  <a:srgbClr val="0070C0"/>
                </a:solidFill>
              </a:rPr>
              <a:t>maggio, </a:t>
            </a:r>
            <a:r>
              <a:rPr lang="it-IT" sz="2400" b="1" dirty="0" smtClean="0">
                <a:solidFill>
                  <a:srgbClr val="0070C0"/>
                </a:solidFill>
              </a:rPr>
              <a:t>le insegnanti </a:t>
            </a:r>
            <a:r>
              <a:rPr lang="it-IT" sz="2400" b="1" smtClean="0">
                <a:solidFill>
                  <a:srgbClr val="0070C0"/>
                </a:solidFill>
              </a:rPr>
              <a:t>di </a:t>
            </a:r>
            <a:r>
              <a:rPr lang="it-IT" sz="2400" b="1" smtClean="0">
                <a:solidFill>
                  <a:srgbClr val="0070C0"/>
                </a:solidFill>
              </a:rPr>
              <a:t>quinta </a:t>
            </a:r>
            <a:r>
              <a:rPr lang="it-IT" sz="2400" b="1" dirty="0" smtClean="0">
                <a:solidFill>
                  <a:srgbClr val="0070C0"/>
                </a:solidFill>
              </a:rPr>
              <a:t>hanno ospitato gli alunni che il prossimo anno scolastico frequenteranno la classe prima.</a:t>
            </a:r>
          </a:p>
          <a:p>
            <a:pPr algn="ctr">
              <a:buNone/>
            </a:pPr>
            <a:endParaRPr lang="it-IT" dirty="0"/>
          </a:p>
        </p:txBody>
      </p:sp>
      <p:sp>
        <p:nvSpPr>
          <p:cNvPr id="4" name="Segnaposto numero diapositiva 3"/>
          <p:cNvSpPr>
            <a:spLocks noGrp="1"/>
          </p:cNvSpPr>
          <p:nvPr>
            <p:ph type="sldNum" sz="quarter" idx="12"/>
          </p:nvPr>
        </p:nvSpPr>
        <p:spPr/>
        <p:txBody>
          <a:bodyPr/>
          <a:lstStyle/>
          <a:p>
            <a:fld id="{CD4A8781-B3D7-4CFF-88D0-6D1D4C8DCCE3}" type="slidenum">
              <a:rPr lang="it-IT" smtClean="0"/>
              <a:pPr/>
              <a:t>23</a:t>
            </a:fld>
            <a:endParaRPr lang="it-IT"/>
          </a:p>
        </p:txBody>
      </p:sp>
      <p:pic>
        <p:nvPicPr>
          <p:cNvPr id="6" name="Immagine 5" descr="DSC01824.JPG"/>
          <p:cNvPicPr>
            <a:picLocks noChangeAspect="1"/>
          </p:cNvPicPr>
          <p:nvPr/>
        </p:nvPicPr>
        <p:blipFill>
          <a:blip r:embed="rId2" cstate="print"/>
          <a:stretch>
            <a:fillRect/>
          </a:stretch>
        </p:blipFill>
        <p:spPr>
          <a:xfrm>
            <a:off x="692696" y="3563888"/>
            <a:ext cx="1672046" cy="1254034"/>
          </a:xfrm>
          <a:prstGeom prst="rect">
            <a:avLst/>
          </a:prstGeom>
        </p:spPr>
      </p:pic>
      <p:pic>
        <p:nvPicPr>
          <p:cNvPr id="7" name="Immagine 6" descr="DSC01820.JPG"/>
          <p:cNvPicPr>
            <a:picLocks noChangeAspect="1"/>
          </p:cNvPicPr>
          <p:nvPr/>
        </p:nvPicPr>
        <p:blipFill>
          <a:blip r:embed="rId3" cstate="print"/>
          <a:stretch>
            <a:fillRect/>
          </a:stretch>
        </p:blipFill>
        <p:spPr>
          <a:xfrm>
            <a:off x="4509120" y="3635896"/>
            <a:ext cx="1672046" cy="1254034"/>
          </a:xfrm>
          <a:prstGeom prst="rect">
            <a:avLst/>
          </a:prstGeom>
        </p:spPr>
      </p:pic>
      <p:pic>
        <p:nvPicPr>
          <p:cNvPr id="8" name="Immagine 7" descr="DSC01816.JPG"/>
          <p:cNvPicPr>
            <a:picLocks noChangeAspect="1"/>
          </p:cNvPicPr>
          <p:nvPr/>
        </p:nvPicPr>
        <p:blipFill>
          <a:blip r:embed="rId4" cstate="print"/>
          <a:stretch>
            <a:fillRect/>
          </a:stretch>
        </p:blipFill>
        <p:spPr>
          <a:xfrm rot="5400000">
            <a:off x="627706" y="5069038"/>
            <a:ext cx="1672046" cy="1254034"/>
          </a:xfrm>
          <a:prstGeom prst="rect">
            <a:avLst/>
          </a:prstGeom>
        </p:spPr>
      </p:pic>
      <p:pic>
        <p:nvPicPr>
          <p:cNvPr id="9" name="Immagine 8" descr="DSC01827.JPG"/>
          <p:cNvPicPr>
            <a:picLocks noChangeAspect="1"/>
          </p:cNvPicPr>
          <p:nvPr/>
        </p:nvPicPr>
        <p:blipFill>
          <a:blip r:embed="rId5" cstate="print"/>
          <a:stretch>
            <a:fillRect/>
          </a:stretch>
        </p:blipFill>
        <p:spPr>
          <a:xfrm>
            <a:off x="2636912" y="3635896"/>
            <a:ext cx="1584176" cy="1188132"/>
          </a:xfrm>
          <a:prstGeom prst="rect">
            <a:avLst/>
          </a:prstGeom>
        </p:spPr>
      </p:pic>
      <p:pic>
        <p:nvPicPr>
          <p:cNvPr id="10" name="Immagine 9" descr="DSC01829.JPG"/>
          <p:cNvPicPr>
            <a:picLocks noChangeAspect="1"/>
          </p:cNvPicPr>
          <p:nvPr/>
        </p:nvPicPr>
        <p:blipFill>
          <a:blip r:embed="rId6" cstate="print"/>
          <a:stretch>
            <a:fillRect/>
          </a:stretch>
        </p:blipFill>
        <p:spPr>
          <a:xfrm>
            <a:off x="404664" y="6732240"/>
            <a:ext cx="1960078" cy="1470058"/>
          </a:xfrm>
          <a:prstGeom prst="rect">
            <a:avLst/>
          </a:prstGeom>
        </p:spPr>
      </p:pic>
      <p:pic>
        <p:nvPicPr>
          <p:cNvPr id="11" name="Immagine 10" descr="DSC02036.JPG"/>
          <p:cNvPicPr>
            <a:picLocks noChangeAspect="1"/>
          </p:cNvPicPr>
          <p:nvPr/>
        </p:nvPicPr>
        <p:blipFill>
          <a:blip r:embed="rId7" cstate="print"/>
          <a:stretch>
            <a:fillRect/>
          </a:stretch>
        </p:blipFill>
        <p:spPr>
          <a:xfrm>
            <a:off x="4509120" y="4932040"/>
            <a:ext cx="1672046" cy="1254034"/>
          </a:xfrm>
          <a:prstGeom prst="rect">
            <a:avLst/>
          </a:prstGeom>
        </p:spPr>
      </p:pic>
      <p:pic>
        <p:nvPicPr>
          <p:cNvPr id="12" name="Immagine 11" descr="DSC02029.JPG"/>
          <p:cNvPicPr>
            <a:picLocks noChangeAspect="1"/>
          </p:cNvPicPr>
          <p:nvPr/>
        </p:nvPicPr>
        <p:blipFill>
          <a:blip r:embed="rId8" cstate="print"/>
          <a:stretch>
            <a:fillRect/>
          </a:stretch>
        </p:blipFill>
        <p:spPr>
          <a:xfrm>
            <a:off x="4509120" y="6300192"/>
            <a:ext cx="1672046" cy="1254034"/>
          </a:xfrm>
          <a:prstGeom prst="rect">
            <a:avLst/>
          </a:prstGeom>
        </p:spPr>
      </p:pic>
      <p:pic>
        <p:nvPicPr>
          <p:cNvPr id="14" name="Immagine 13" descr="DSC02035.JPG"/>
          <p:cNvPicPr>
            <a:picLocks noChangeAspect="1"/>
          </p:cNvPicPr>
          <p:nvPr/>
        </p:nvPicPr>
        <p:blipFill>
          <a:blip r:embed="rId9" cstate="print"/>
          <a:stretch>
            <a:fillRect/>
          </a:stretch>
        </p:blipFill>
        <p:spPr>
          <a:xfrm>
            <a:off x="2564904" y="4932040"/>
            <a:ext cx="1632181" cy="1224136"/>
          </a:xfrm>
          <a:prstGeom prst="rect">
            <a:avLst/>
          </a:prstGeom>
        </p:spPr>
      </p:pic>
      <p:pic>
        <p:nvPicPr>
          <p:cNvPr id="15" name="Immagine 14" descr="DSC02037.JPG"/>
          <p:cNvPicPr>
            <a:picLocks noChangeAspect="1"/>
          </p:cNvPicPr>
          <p:nvPr/>
        </p:nvPicPr>
        <p:blipFill>
          <a:blip r:embed="rId10" cstate="print"/>
          <a:stretch>
            <a:fillRect/>
          </a:stretch>
        </p:blipFill>
        <p:spPr>
          <a:xfrm>
            <a:off x="2564904" y="6300192"/>
            <a:ext cx="1672046" cy="1254034"/>
          </a:xfrm>
          <a:prstGeom prst="rect">
            <a:avLst/>
          </a:prstGeom>
        </p:spPr>
      </p:pic>
      <p:pic>
        <p:nvPicPr>
          <p:cNvPr id="16" name="Immagine 15" descr="DSC02026.JPG"/>
          <p:cNvPicPr>
            <a:picLocks noChangeAspect="1"/>
          </p:cNvPicPr>
          <p:nvPr/>
        </p:nvPicPr>
        <p:blipFill>
          <a:blip r:embed="rId11" cstate="print"/>
          <a:stretch>
            <a:fillRect/>
          </a:stretch>
        </p:blipFill>
        <p:spPr>
          <a:xfrm>
            <a:off x="2564904" y="7596336"/>
            <a:ext cx="1672046" cy="1254034"/>
          </a:xfrm>
          <a:prstGeom prst="rect">
            <a:avLst/>
          </a:prstGeom>
        </p:spPr>
      </p:pic>
      <p:pic>
        <p:nvPicPr>
          <p:cNvPr id="17" name="Immagine 16" descr="DSC01783.JPG"/>
          <p:cNvPicPr>
            <a:picLocks noChangeAspect="1"/>
          </p:cNvPicPr>
          <p:nvPr/>
        </p:nvPicPr>
        <p:blipFill>
          <a:blip r:embed="rId12" cstate="print"/>
          <a:stretch>
            <a:fillRect/>
          </a:stretch>
        </p:blipFill>
        <p:spPr>
          <a:xfrm>
            <a:off x="4581128" y="7596336"/>
            <a:ext cx="1584176" cy="1188132"/>
          </a:xfrm>
          <a:prstGeom prst="rect">
            <a:avLst/>
          </a:prstGeom>
        </p:spPr>
      </p:pic>
      <p:sp>
        <p:nvSpPr>
          <p:cNvPr id="18" name="Interruzione 17"/>
          <p:cNvSpPr/>
          <p:nvPr/>
        </p:nvSpPr>
        <p:spPr>
          <a:xfrm>
            <a:off x="548680" y="7308304"/>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Interruzione 18"/>
          <p:cNvSpPr/>
          <p:nvPr/>
        </p:nvSpPr>
        <p:spPr>
          <a:xfrm>
            <a:off x="1844824" y="7236296"/>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Interruzione 20"/>
          <p:cNvSpPr/>
          <p:nvPr/>
        </p:nvSpPr>
        <p:spPr>
          <a:xfrm>
            <a:off x="1484784" y="7236296"/>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Interruzione 22"/>
          <p:cNvSpPr/>
          <p:nvPr/>
        </p:nvSpPr>
        <p:spPr>
          <a:xfrm>
            <a:off x="1052736" y="7164288"/>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Interruzione 23"/>
          <p:cNvSpPr/>
          <p:nvPr/>
        </p:nvSpPr>
        <p:spPr>
          <a:xfrm>
            <a:off x="4869160" y="5436096"/>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Interruzione 24"/>
          <p:cNvSpPr/>
          <p:nvPr/>
        </p:nvSpPr>
        <p:spPr>
          <a:xfrm>
            <a:off x="3140968" y="6804248"/>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Interruzione 25"/>
          <p:cNvSpPr/>
          <p:nvPr/>
        </p:nvSpPr>
        <p:spPr>
          <a:xfrm>
            <a:off x="5157192" y="6732240"/>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Interruzione 26"/>
          <p:cNvSpPr/>
          <p:nvPr/>
        </p:nvSpPr>
        <p:spPr>
          <a:xfrm>
            <a:off x="2780928" y="8100392"/>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Interruzione 27"/>
          <p:cNvSpPr/>
          <p:nvPr/>
        </p:nvSpPr>
        <p:spPr>
          <a:xfrm>
            <a:off x="5661248" y="7668344"/>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Interruzione 28"/>
          <p:cNvSpPr/>
          <p:nvPr/>
        </p:nvSpPr>
        <p:spPr>
          <a:xfrm>
            <a:off x="5301208" y="7668344"/>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Interruzione 29"/>
          <p:cNvSpPr/>
          <p:nvPr/>
        </p:nvSpPr>
        <p:spPr>
          <a:xfrm>
            <a:off x="4581128" y="5580112"/>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Interruzione 30"/>
          <p:cNvSpPr/>
          <p:nvPr/>
        </p:nvSpPr>
        <p:spPr>
          <a:xfrm>
            <a:off x="1052736" y="5148064"/>
            <a:ext cx="135632" cy="45719"/>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Interruzione 31"/>
          <p:cNvSpPr/>
          <p:nvPr/>
        </p:nvSpPr>
        <p:spPr>
          <a:xfrm>
            <a:off x="3573016" y="8100392"/>
            <a:ext cx="144016" cy="72008"/>
          </a:xfrm>
          <a:prstGeom prst="flowChartTerminator">
            <a:avLst/>
          </a:prstGeom>
          <a:solidFill>
            <a:schemeClr val="bg1"/>
          </a:solidFill>
          <a:ln>
            <a:solidFill>
              <a:srgbClr val="FAF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 xmlns:a16="http://schemas.microsoft.com/office/drawing/2014/main" id="{8E652852-1FD2-44C2-BAC3-6A95FEBEC92F}"/>
              </a:ext>
            </a:extLst>
          </p:cNvPr>
          <p:cNvSpPr>
            <a:spLocks noGrp="1"/>
          </p:cNvSpPr>
          <p:nvPr>
            <p:ph type="title"/>
          </p:nvPr>
        </p:nvSpPr>
        <p:spPr>
          <a:xfrm>
            <a:off x="118678" y="679210"/>
            <a:ext cx="6377608" cy="1248711"/>
          </a:xfrm>
          <a:noFill/>
          <a:ln>
            <a:noFill/>
          </a:ln>
        </p:spPr>
        <p:txBody>
          <a:bodyPr>
            <a:normAutofit/>
          </a:bodyPr>
          <a:lstStyle/>
          <a:p>
            <a:r>
              <a:rPr lang="it-IT" sz="4000" b="1" dirty="0">
                <a:solidFill>
                  <a:srgbClr val="FF0000"/>
                </a:solidFill>
                <a:latin typeface="Arial Black" panose="020B0A04020102020204" pitchFamily="34" charset="0"/>
                <a:ea typeface="+mn-ea"/>
                <a:cs typeface="+mn-cs"/>
              </a:rPr>
              <a:t>LA FESTA CONTINUA </a:t>
            </a:r>
          </a:p>
        </p:txBody>
      </p:sp>
      <p:sp>
        <p:nvSpPr>
          <p:cNvPr id="6" name="Segnaposto contenuto 2">
            <a:extLst>
              <a:ext uri="{FF2B5EF4-FFF2-40B4-BE49-F238E27FC236}">
                <a16:creationId xmlns="" xmlns:a16="http://schemas.microsoft.com/office/drawing/2014/main" id="{7DA63924-9D9F-423C-B917-2913A93DDE8F}"/>
              </a:ext>
            </a:extLst>
          </p:cNvPr>
          <p:cNvSpPr>
            <a:spLocks noGrp="1"/>
          </p:cNvSpPr>
          <p:nvPr>
            <p:ph idx="1"/>
          </p:nvPr>
        </p:nvSpPr>
        <p:spPr>
          <a:xfrm>
            <a:off x="118678" y="4622117"/>
            <a:ext cx="6537226" cy="2686187"/>
          </a:xfrm>
        </p:spPr>
        <p:txBody>
          <a:bodyPr>
            <a:normAutofit/>
          </a:bodyPr>
          <a:lstStyle/>
          <a:p>
            <a:pPr marL="0" indent="0">
              <a:buNone/>
            </a:pPr>
            <a:r>
              <a:rPr lang="it-IT" dirty="0">
                <a:latin typeface="Constantia" panose="02030602050306030303" pitchFamily="18" charset="0"/>
              </a:rPr>
              <a:t>Infine, per salutare l’anno scolastico appena trascorso, le insegnanti hanno organizzato dei bellissimi giochi negli spazi esterni, facendo divertire tutti </a:t>
            </a:r>
            <a:r>
              <a:rPr lang="it-IT">
                <a:latin typeface="Constantia" panose="02030602050306030303" pitchFamily="18" charset="0"/>
              </a:rPr>
              <a:t>gli alunni.  </a:t>
            </a:r>
            <a:endParaRPr lang="it-IT" dirty="0">
              <a:latin typeface="Constantia" panose="02030602050306030303" pitchFamily="18" charset="0"/>
            </a:endParaRPr>
          </a:p>
        </p:txBody>
      </p:sp>
      <p:sp>
        <p:nvSpPr>
          <p:cNvPr id="4" name="Segnaposto numero diapositiva 3"/>
          <p:cNvSpPr>
            <a:spLocks noGrp="1"/>
          </p:cNvSpPr>
          <p:nvPr>
            <p:ph type="sldNum" sz="quarter" idx="12"/>
          </p:nvPr>
        </p:nvSpPr>
        <p:spPr/>
        <p:txBody>
          <a:bodyPr/>
          <a:lstStyle/>
          <a:p>
            <a:fld id="{CD4A8781-B3D7-4CFF-88D0-6D1D4C8DCCE3}" type="slidenum">
              <a:rPr lang="it-IT" smtClean="0"/>
              <a:pPr/>
              <a:t>24</a:t>
            </a:fld>
            <a:endParaRPr lang="it-IT"/>
          </a:p>
        </p:txBody>
      </p:sp>
      <p:pic>
        <p:nvPicPr>
          <p:cNvPr id="5" name="Immagine 4">
            <a:extLst>
              <a:ext uri="{FF2B5EF4-FFF2-40B4-BE49-F238E27FC236}">
                <a16:creationId xmlns="" xmlns:a16="http://schemas.microsoft.com/office/drawing/2014/main" id="{7615427D-F9B8-4846-9723-787B9BBDFE6B}"/>
              </a:ext>
            </a:extLst>
          </p:cNvPr>
          <p:cNvPicPr>
            <a:picLocks noChangeAspect="1"/>
          </p:cNvPicPr>
          <p:nvPr/>
        </p:nvPicPr>
        <p:blipFill rotWithShape="1">
          <a:blip r:embed="rId2" cstate="print">
            <a:extLst>
              <a:ext uri="{28A0092B-C50C-407E-A947-70E740481C1C}">
                <a14:useLocalDpi xmlns="" xmlns:a14="http://schemas.microsoft.com/office/drawing/2010/main" val="0"/>
              </a:ext>
              <a:ext uri="{837473B0-CC2E-450A-ABE3-18F120FF3D39}">
                <a1611:picAttrSrcUrl xmlns="" xmlns:a1611="http://schemas.microsoft.com/office/drawing/2016/11/main" r:id="rId3"/>
              </a:ext>
            </a:extLst>
          </a:blip>
          <a:srcRect b="2357"/>
          <a:stretch/>
        </p:blipFill>
        <p:spPr>
          <a:xfrm>
            <a:off x="1412776" y="6674032"/>
            <a:ext cx="4755257" cy="2287935"/>
          </a:xfrm>
          <a:prstGeom prst="rect">
            <a:avLst/>
          </a:prstGeom>
        </p:spPr>
      </p:pic>
      <p:sp>
        <p:nvSpPr>
          <p:cNvPr id="7" name="Segnaposto numero diapositiva 3">
            <a:extLst>
              <a:ext uri="{FF2B5EF4-FFF2-40B4-BE49-F238E27FC236}">
                <a16:creationId xmlns="" xmlns:a16="http://schemas.microsoft.com/office/drawing/2014/main" id="{F2A413A6-E3C1-4073-9970-2F16FB456DE8}"/>
              </a:ext>
            </a:extLst>
          </p:cNvPr>
          <p:cNvSpPr txBox="1">
            <a:spLocks/>
          </p:cNvSpPr>
          <p:nvPr/>
        </p:nvSpPr>
        <p:spPr>
          <a:xfrm>
            <a:off x="4914900" y="8475134"/>
            <a:ext cx="1600200" cy="486833"/>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4A8781-B3D7-4CFF-88D0-6D1D4C8DCCE3}" type="slidenum">
              <a:rPr kumimoji="0" lang="it-IT" sz="1200" b="0" i="0" u="none" strike="noStrike" kern="1200" cap="none" spc="0" normalizeH="0" baseline="0" noProof="0" smtClean="0">
                <a:ln>
                  <a:noFill/>
                </a:ln>
                <a:solidFill>
                  <a:schemeClr val="tx2">
                    <a:shade val="9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pic>
        <p:nvPicPr>
          <p:cNvPr id="8" name="Immagine 7" descr="Immagine che contiene interni, torta, tavolo&#10;&#10;Descrizione generata con affidabilità elevata">
            <a:extLst>
              <a:ext uri="{FF2B5EF4-FFF2-40B4-BE49-F238E27FC236}">
                <a16:creationId xmlns="" xmlns:a16="http://schemas.microsoft.com/office/drawing/2014/main" id="{C9EF8373-1DAB-4F54-99E2-E0A6E466CC3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678" y="179512"/>
            <a:ext cx="6537226" cy="4364077"/>
          </a:xfrm>
          <a:prstGeom prst="rect">
            <a:avLst/>
          </a:prstGeom>
        </p:spPr>
      </p:pic>
      <p:sp>
        <p:nvSpPr>
          <p:cNvPr id="10" name="CasellaDiTesto 9"/>
          <p:cNvSpPr txBox="1"/>
          <p:nvPr/>
        </p:nvSpPr>
        <p:spPr>
          <a:xfrm>
            <a:off x="620688" y="1043608"/>
            <a:ext cx="5760640" cy="707886"/>
          </a:xfrm>
          <a:prstGeom prst="rect">
            <a:avLst/>
          </a:prstGeom>
          <a:noFill/>
        </p:spPr>
        <p:txBody>
          <a:bodyPr wrap="square" rtlCol="0">
            <a:spAutoFit/>
          </a:bodyPr>
          <a:lstStyle/>
          <a:p>
            <a:r>
              <a:rPr lang="it-IT" sz="4000" b="1" dirty="0">
                <a:ln w="1905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LA  FESTA CONTINUA</a:t>
            </a: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D4A8781-B3D7-4CFF-88D0-6D1D4C8DCCE3}" type="slidenum">
              <a:rPr lang="it-IT" smtClean="0"/>
              <a:pPr/>
              <a:t>3</a:t>
            </a:fld>
            <a:endParaRPr lang="it-IT"/>
          </a:p>
        </p:txBody>
      </p:sp>
      <p:sp>
        <p:nvSpPr>
          <p:cNvPr id="6" name="Titolo 1"/>
          <p:cNvSpPr txBox="1">
            <a:spLocks/>
          </p:cNvSpPr>
          <p:nvPr/>
        </p:nvSpPr>
        <p:spPr>
          <a:xfrm>
            <a:off x="357166" y="43496"/>
            <a:ext cx="6143668" cy="1390175"/>
          </a:xfrm>
          <a:prstGeom prst="rect">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5400000" scaled="1"/>
            <a:tileRect/>
          </a:gradFill>
          <a:ln w="57150">
            <a:solidFill>
              <a:srgbClr val="FF0000"/>
            </a:solidFill>
          </a:ln>
        </p:spPr>
        <p:txBody>
          <a:bodyPr vert="horz" lIns="0" rIns="0" bIns="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dirty="0">
                <a:ln>
                  <a:noFill/>
                </a:ln>
                <a:solidFill>
                  <a:schemeClr val="tx2"/>
                </a:solidFill>
                <a:effectLst/>
                <a:uLnTx/>
                <a:uFillTx/>
                <a:latin typeface="Broadway" panose="04040905080B02020502" pitchFamily="82" charset="0"/>
                <a:ea typeface="+mj-ea"/>
                <a:cs typeface="+mj-cs"/>
              </a:rPr>
              <a:t>Musical di NATALE</a:t>
            </a:r>
            <a:br>
              <a:rPr kumimoji="0" lang="it-IT" sz="3600" b="0" i="0" u="none" strike="noStrike" kern="1200" cap="none" spc="0" normalizeH="0" baseline="0" noProof="0" dirty="0">
                <a:ln>
                  <a:noFill/>
                </a:ln>
                <a:solidFill>
                  <a:schemeClr val="tx2"/>
                </a:solidFill>
                <a:effectLst/>
                <a:uLnTx/>
                <a:uFillTx/>
                <a:latin typeface="Broadway" panose="04040905080B02020502" pitchFamily="82" charset="0"/>
                <a:ea typeface="+mj-ea"/>
                <a:cs typeface="+mj-cs"/>
              </a:rPr>
            </a:br>
            <a:r>
              <a:rPr kumimoji="0" lang="it-IT" sz="2800" b="1" i="0" u="none" strike="noStrike" kern="1200" cap="none" spc="0" normalizeH="0" baseline="0" noProof="0" dirty="0">
                <a:ln>
                  <a:noFill/>
                </a:ln>
                <a:solidFill>
                  <a:srgbClr val="FF0000"/>
                </a:solidFill>
                <a:effectLst>
                  <a:outerShdw blurRad="50800" dist="38100" algn="tr" rotWithShape="0">
                    <a:prstClr val="black">
                      <a:alpha val="40000"/>
                    </a:prstClr>
                  </a:outerShdw>
                </a:effectLst>
                <a:uLnTx/>
                <a:uFillTx/>
                <a:latin typeface="+mj-lt"/>
                <a:ea typeface="+mj-ea"/>
                <a:cs typeface="+mj-cs"/>
              </a:rPr>
              <a:t>19-20-21</a:t>
            </a:r>
            <a:r>
              <a:rPr kumimoji="0" lang="it-IT" sz="2800" b="1" i="0" u="none" strike="noStrike" kern="1200" cap="none" spc="0" normalizeH="0" baseline="0" noProof="0" dirty="0">
                <a:ln>
                  <a:noFill/>
                </a:ln>
                <a:solidFill>
                  <a:srgbClr val="0070C0"/>
                </a:solidFill>
                <a:effectLst>
                  <a:outerShdw blurRad="50800" dist="38100" algn="tr" rotWithShape="0">
                    <a:prstClr val="black">
                      <a:alpha val="40000"/>
                    </a:prstClr>
                  </a:outerShdw>
                </a:effectLst>
                <a:uLnTx/>
                <a:uFillTx/>
                <a:latin typeface="+mj-lt"/>
                <a:ea typeface="+mj-ea"/>
                <a:cs typeface="+mj-cs"/>
              </a:rPr>
              <a:t> Dicembre  2017</a:t>
            </a:r>
            <a:endParaRPr kumimoji="0" lang="it-IT" sz="2800" b="0" i="0" u="none" strike="noStrike" kern="1200" cap="none" spc="0" normalizeH="0" baseline="0" noProof="0" dirty="0">
              <a:ln>
                <a:noFill/>
              </a:ln>
              <a:solidFill>
                <a:schemeClr val="tx2"/>
              </a:solidFill>
              <a:effectLst/>
              <a:uLnTx/>
              <a:uFillTx/>
              <a:latin typeface="Broadway" panose="04040905080B02020502" pitchFamily="82" charset="0"/>
              <a:ea typeface="+mj-ea"/>
              <a:cs typeface="+mj-cs"/>
            </a:endParaRPr>
          </a:p>
        </p:txBody>
      </p:sp>
      <p:pic>
        <p:nvPicPr>
          <p:cNvPr id="7" name="Immagine 6" descr="Immagine che contiene scuro&#10;&#10;Descrizione generata con affidabilità elevata">
            <a:extLst>
              <a:ext uri="{FF2B5EF4-FFF2-40B4-BE49-F238E27FC236}">
                <a16:creationId xmlns="" xmlns:a16="http://schemas.microsoft.com/office/drawing/2014/main" id="{8E5EC85C-F4ED-4B15-B0F9-73C0FDD8026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7094101">
            <a:off x="417874" y="241465"/>
            <a:ext cx="1206072" cy="1121270"/>
          </a:xfrm>
          <a:prstGeom prst="rect">
            <a:avLst/>
          </a:prstGeom>
        </p:spPr>
      </p:pic>
      <p:pic>
        <p:nvPicPr>
          <p:cNvPr id="8" name="Immagine 7" descr="Immagine che contiene scuro&#10;&#10;Descrizione generata con affidabilità elevata">
            <a:extLst>
              <a:ext uri="{FF2B5EF4-FFF2-40B4-BE49-F238E27FC236}">
                <a16:creationId xmlns="" xmlns:a16="http://schemas.microsoft.com/office/drawing/2014/main" id="{43A85CFE-EC36-40B1-80CD-48F63307969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9880551">
            <a:off x="5306882" y="321138"/>
            <a:ext cx="1203433" cy="1118816"/>
          </a:xfrm>
          <a:prstGeom prst="rect">
            <a:avLst/>
          </a:prstGeom>
        </p:spPr>
      </p:pic>
      <p:sp>
        <p:nvSpPr>
          <p:cNvPr id="9" name="CasellaDiTesto 8">
            <a:extLst>
              <a:ext uri="{FF2B5EF4-FFF2-40B4-BE49-F238E27FC236}">
                <a16:creationId xmlns="" xmlns:a16="http://schemas.microsoft.com/office/drawing/2014/main" id="{B587231C-BBCC-47F9-A357-137C7932E28D}"/>
              </a:ext>
            </a:extLst>
          </p:cNvPr>
          <p:cNvSpPr txBox="1"/>
          <p:nvPr/>
        </p:nvSpPr>
        <p:spPr>
          <a:xfrm>
            <a:off x="119994" y="6113259"/>
            <a:ext cx="3673874" cy="1015663"/>
          </a:xfrm>
          <a:prstGeom prst="rect">
            <a:avLst/>
          </a:prstGeom>
          <a:noFill/>
        </p:spPr>
        <p:txBody>
          <a:bodyPr wrap="square" rtlCol="0">
            <a:spAutoFit/>
          </a:bodyPr>
          <a:lstStyle/>
          <a:p>
            <a:pPr algn="just"/>
            <a:r>
              <a:rPr lang="it-IT" sz="2000" b="1" dirty="0">
                <a:solidFill>
                  <a:srgbClr val="002060"/>
                </a:solidFill>
              </a:rPr>
              <a:t>I nostri compagni delle classi quinte  hanno lasciato tutti a bocca aperta</a:t>
            </a:r>
          </a:p>
        </p:txBody>
      </p:sp>
      <p:sp>
        <p:nvSpPr>
          <p:cNvPr id="10" name="Rettangolo 9">
            <a:extLst>
              <a:ext uri="{FF2B5EF4-FFF2-40B4-BE49-F238E27FC236}">
                <a16:creationId xmlns="" xmlns:a16="http://schemas.microsoft.com/office/drawing/2014/main" id="{416881A5-5910-4D47-96CB-A386ADD02483}"/>
              </a:ext>
            </a:extLst>
          </p:cNvPr>
          <p:cNvSpPr/>
          <p:nvPr/>
        </p:nvSpPr>
        <p:spPr>
          <a:xfrm>
            <a:off x="98290" y="1579087"/>
            <a:ext cx="6684434" cy="707886"/>
          </a:xfrm>
          <a:prstGeom prst="rect">
            <a:avLst/>
          </a:prstGeom>
        </p:spPr>
        <p:txBody>
          <a:bodyPr wrap="square">
            <a:spAutoFit/>
          </a:bodyPr>
          <a:lstStyle/>
          <a:p>
            <a:pPr algn="just"/>
            <a:r>
              <a:rPr lang="it-IT" sz="2000" b="1" dirty="0">
                <a:solidFill>
                  <a:srgbClr val="002060"/>
                </a:solidFill>
              </a:rPr>
              <a:t>Tra canzoni e coreografie ci siamo impegnati davvero tanto e lo spettacolo è stato un vero successo…</a:t>
            </a:r>
          </a:p>
        </p:txBody>
      </p:sp>
      <p:pic>
        <p:nvPicPr>
          <p:cNvPr id="11" name="Immagine 10">
            <a:extLst>
              <a:ext uri="{FF2B5EF4-FFF2-40B4-BE49-F238E27FC236}">
                <a16:creationId xmlns="" xmlns:a16="http://schemas.microsoft.com/office/drawing/2014/main" id="{3A28ED73-5B98-4E44-8F7D-9E3C07A5A49D}"/>
              </a:ext>
            </a:extLst>
          </p:cNvPr>
          <p:cNvPicPr>
            <a:picLocks noChangeAspect="1"/>
          </p:cNvPicPr>
          <p:nvPr/>
        </p:nvPicPr>
        <p:blipFill>
          <a:blip r:embed="rId4" cstate="print"/>
          <a:stretch>
            <a:fillRect/>
          </a:stretch>
        </p:blipFill>
        <p:spPr>
          <a:xfrm>
            <a:off x="3489939" y="2356700"/>
            <a:ext cx="3284984" cy="1847804"/>
          </a:xfrm>
          <a:prstGeom prst="rect">
            <a:avLst/>
          </a:prstGeom>
        </p:spPr>
      </p:pic>
      <p:pic>
        <p:nvPicPr>
          <p:cNvPr id="12" name="Immagine 11">
            <a:extLst>
              <a:ext uri="{FF2B5EF4-FFF2-40B4-BE49-F238E27FC236}">
                <a16:creationId xmlns="" xmlns:a16="http://schemas.microsoft.com/office/drawing/2014/main" id="{ABB22934-A294-4C80-8128-A48F96ECCB07}"/>
              </a:ext>
            </a:extLst>
          </p:cNvPr>
          <p:cNvPicPr>
            <a:picLocks noChangeAspect="1"/>
          </p:cNvPicPr>
          <p:nvPr/>
        </p:nvPicPr>
        <p:blipFill>
          <a:blip r:embed="rId5" cstate="print"/>
          <a:stretch>
            <a:fillRect/>
          </a:stretch>
        </p:blipFill>
        <p:spPr>
          <a:xfrm>
            <a:off x="75276" y="2354078"/>
            <a:ext cx="3284984" cy="1847803"/>
          </a:xfrm>
          <a:prstGeom prst="rect">
            <a:avLst/>
          </a:prstGeom>
        </p:spPr>
      </p:pic>
      <p:pic>
        <p:nvPicPr>
          <p:cNvPr id="13" name="Immagine 12" descr="Immagine che contiene pavimento, interni, terra, figlio&#10;&#10;Descrizione generata con affidabilità molto elevata">
            <a:extLst>
              <a:ext uri="{FF2B5EF4-FFF2-40B4-BE49-F238E27FC236}">
                <a16:creationId xmlns="" xmlns:a16="http://schemas.microsoft.com/office/drawing/2014/main" id="{E10284C2-C6A5-497D-BA9D-CB92725EDD9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5276" y="4198351"/>
            <a:ext cx="3284982" cy="1847802"/>
          </a:xfrm>
          <a:prstGeom prst="rect">
            <a:avLst/>
          </a:prstGeom>
        </p:spPr>
      </p:pic>
      <p:pic>
        <p:nvPicPr>
          <p:cNvPr id="14" name="Immagine 13" descr="Immagine che contiene pavimento, interni, persona, edificio&#10;&#10;Descrizione generata con affidabilità molto elevata">
            <a:extLst>
              <a:ext uri="{FF2B5EF4-FFF2-40B4-BE49-F238E27FC236}">
                <a16:creationId xmlns="" xmlns:a16="http://schemas.microsoft.com/office/drawing/2014/main" id="{FDA2C541-0325-4396-B80D-7BDB85D4DACA}"/>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459074" y="4198351"/>
            <a:ext cx="3284982" cy="1847802"/>
          </a:xfrm>
          <a:prstGeom prst="rect">
            <a:avLst/>
          </a:prstGeom>
        </p:spPr>
      </p:pic>
      <p:pic>
        <p:nvPicPr>
          <p:cNvPr id="15" name="Immagine 14" descr="Immagine che contiene interni, persona, figlio, pavimento&#10;&#10;Descrizione generata con affidabilità molto elevata">
            <a:extLst>
              <a:ext uri="{FF2B5EF4-FFF2-40B4-BE49-F238E27FC236}">
                <a16:creationId xmlns="" xmlns:a16="http://schemas.microsoft.com/office/drawing/2014/main" id="{85FD01D8-4A71-4A03-9439-6F7AE6134DE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59429" y="6113259"/>
            <a:ext cx="2994906" cy="1684635"/>
          </a:xfrm>
          <a:prstGeom prst="rect">
            <a:avLst/>
          </a:prstGeom>
        </p:spPr>
      </p:pic>
      <p:pic>
        <p:nvPicPr>
          <p:cNvPr id="16" name="Immagine 15" descr="Immagine che contiene figlio, pavimento, interni, persona&#10;&#10;Descrizione generata con affidabilità elevata">
            <a:extLst>
              <a:ext uri="{FF2B5EF4-FFF2-40B4-BE49-F238E27FC236}">
                <a16:creationId xmlns="" xmlns:a16="http://schemas.microsoft.com/office/drawing/2014/main" id="{A423525C-3A67-4951-A7B4-E8D3AAFE7DE7}"/>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73231" y="7132648"/>
            <a:ext cx="3267276" cy="1837843"/>
          </a:xfrm>
          <a:prstGeom prst="rect">
            <a:avLst/>
          </a:prstGeom>
        </p:spPr>
      </p:pic>
      <p:sp>
        <p:nvSpPr>
          <p:cNvPr id="17" name="CasellaDiTesto 16">
            <a:extLst>
              <a:ext uri="{FF2B5EF4-FFF2-40B4-BE49-F238E27FC236}">
                <a16:creationId xmlns="" xmlns:a16="http://schemas.microsoft.com/office/drawing/2014/main" id="{AD3E5FF7-D419-4D83-9CA2-C451FE205232}"/>
              </a:ext>
            </a:extLst>
          </p:cNvPr>
          <p:cNvSpPr txBox="1"/>
          <p:nvPr/>
        </p:nvSpPr>
        <p:spPr>
          <a:xfrm>
            <a:off x="3758422" y="7865000"/>
            <a:ext cx="3010895" cy="1200329"/>
          </a:xfrm>
          <a:prstGeom prst="rect">
            <a:avLst/>
          </a:prstGeom>
          <a:noFill/>
        </p:spPr>
        <p:txBody>
          <a:bodyPr wrap="square" rtlCol="0">
            <a:spAutoFit/>
          </a:bodyPr>
          <a:lstStyle/>
          <a:p>
            <a:r>
              <a:rPr lang="it-IT" b="1" dirty="0">
                <a:solidFill>
                  <a:srgbClr val="002060"/>
                </a:solidFill>
              </a:rPr>
              <a:t>usando il loro corpo e facendo vibrare le loro mani hanno prodotto una musica coinvolgente!</a:t>
            </a:r>
            <a:endParaRPr lang="it-IT" dirty="0"/>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77353" y="843828"/>
            <a:ext cx="6048672" cy="648072"/>
          </a:xfrm>
        </p:spPr>
        <p:txBody>
          <a:bodyPr>
            <a:normAutofit fontScale="90000"/>
          </a:bodyPr>
          <a:lstStyle/>
          <a:p>
            <a:pPr algn="just"/>
            <a:r>
              <a:rPr lang="it-IT" sz="2000" b="1" dirty="0">
                <a:solidFill>
                  <a:srgbClr val="002060"/>
                </a:solidFill>
                <a:latin typeface="Constantia" pitchFamily="18" charset="0"/>
              </a:rPr>
              <a:t>Abbiamo aspettato il nostro turno in silenzio e, quando abbiamo </a:t>
            </a:r>
            <a:r>
              <a:rPr lang="it-IT" sz="2000" b="1" dirty="0" smtClean="0">
                <a:solidFill>
                  <a:srgbClr val="002060"/>
                </a:solidFill>
                <a:latin typeface="Constantia" pitchFamily="18" charset="0"/>
              </a:rPr>
              <a:t>cantato, </a:t>
            </a:r>
            <a:r>
              <a:rPr lang="it-IT" sz="2000" b="1" dirty="0">
                <a:solidFill>
                  <a:srgbClr val="002060"/>
                </a:solidFill>
                <a:latin typeface="Constantia" pitchFamily="18" charset="0"/>
              </a:rPr>
              <a:t>ci batteva forte il cuore. </a:t>
            </a:r>
          </a:p>
        </p:txBody>
      </p:sp>
      <p:pic>
        <p:nvPicPr>
          <p:cNvPr id="5" name="Segnaposto contenuto 4" descr="DSC01646.JPG"/>
          <p:cNvPicPr>
            <a:picLocks noGrp="1" noChangeAspect="1"/>
          </p:cNvPicPr>
          <p:nvPr>
            <p:ph idx="1"/>
          </p:nvPr>
        </p:nvPicPr>
        <p:blipFill>
          <a:blip r:embed="rId2" cstate="print"/>
          <a:stretch>
            <a:fillRect/>
          </a:stretch>
        </p:blipFill>
        <p:spPr>
          <a:xfrm>
            <a:off x="477353" y="1619246"/>
            <a:ext cx="2735623" cy="2051718"/>
          </a:xfrm>
          <a:prstGeom prst="rect">
            <a:avLst/>
          </a:prstGeom>
          <a:ln w="88900" cap="sq" cmpd="thickThin">
            <a:solidFill>
              <a:srgbClr val="FFFF00"/>
            </a:solidFill>
            <a:prstDash val="solid"/>
            <a:miter lim="800000"/>
          </a:ln>
          <a:effectLst>
            <a:innerShdw blurRad="76200">
              <a:srgbClr val="000000"/>
            </a:innerShdw>
          </a:effectLst>
        </p:spPr>
      </p:pic>
      <p:sp>
        <p:nvSpPr>
          <p:cNvPr id="4" name="Segnaposto numero diapositiva 3"/>
          <p:cNvSpPr>
            <a:spLocks noGrp="1"/>
          </p:cNvSpPr>
          <p:nvPr>
            <p:ph type="sldNum" sz="quarter" idx="12"/>
          </p:nvPr>
        </p:nvSpPr>
        <p:spPr/>
        <p:txBody>
          <a:bodyPr/>
          <a:lstStyle/>
          <a:p>
            <a:fld id="{CD4A8781-B3D7-4CFF-88D0-6D1D4C8DCCE3}" type="slidenum">
              <a:rPr lang="it-IT" smtClean="0"/>
              <a:pPr/>
              <a:t>4</a:t>
            </a:fld>
            <a:endParaRPr lang="it-IT"/>
          </a:p>
        </p:txBody>
      </p:sp>
      <p:pic>
        <p:nvPicPr>
          <p:cNvPr id="11" name="Immagine 10" descr="DSC01658.JPG"/>
          <p:cNvPicPr>
            <a:picLocks noChangeAspect="1"/>
          </p:cNvPicPr>
          <p:nvPr/>
        </p:nvPicPr>
        <p:blipFill rotWithShape="1">
          <a:blip r:embed="rId3" cstate="print"/>
          <a:srcRect b="22460"/>
          <a:stretch/>
        </p:blipFill>
        <p:spPr>
          <a:xfrm>
            <a:off x="3800553" y="1658433"/>
            <a:ext cx="2508767" cy="1458960"/>
          </a:xfrm>
          <a:prstGeom prst="rect">
            <a:avLst/>
          </a:prstGeom>
          <a:ln w="88900" cap="sq" cmpd="thickThin">
            <a:solidFill>
              <a:srgbClr val="FFFF00"/>
            </a:solidFill>
            <a:prstDash val="solid"/>
            <a:miter lim="800000"/>
          </a:ln>
          <a:effectLst>
            <a:innerShdw blurRad="76200">
              <a:srgbClr val="000000"/>
            </a:innerShdw>
          </a:effectLst>
        </p:spPr>
      </p:pic>
      <p:sp>
        <p:nvSpPr>
          <p:cNvPr id="12" name="CasellaDiTesto 11"/>
          <p:cNvSpPr txBox="1"/>
          <p:nvPr/>
        </p:nvSpPr>
        <p:spPr>
          <a:xfrm>
            <a:off x="2603452" y="7618512"/>
            <a:ext cx="3911648" cy="1323439"/>
          </a:xfrm>
          <a:prstGeom prst="rect">
            <a:avLst/>
          </a:prstGeom>
          <a:noFill/>
        </p:spPr>
        <p:txBody>
          <a:bodyPr wrap="square" rtlCol="0">
            <a:spAutoFit/>
          </a:bodyPr>
          <a:lstStyle/>
          <a:p>
            <a:pPr algn="just"/>
            <a:r>
              <a:rPr lang="it-IT" sz="2000" b="1" dirty="0">
                <a:solidFill>
                  <a:srgbClr val="002060"/>
                </a:solidFill>
              </a:rPr>
              <a:t>Le maestre sono state i nostri angeli custodi, la loro allegria ci ha dato la forza per esibirci davanti ai genitori.</a:t>
            </a:r>
          </a:p>
        </p:txBody>
      </p:sp>
      <p:pic>
        <p:nvPicPr>
          <p:cNvPr id="7" name="Immagine 6" descr="Immagine che contiene persona, figlio, interni, parete&#10;&#10;Descrizione generata con affidabilità molto elevata">
            <a:extLst>
              <a:ext uri="{FF2B5EF4-FFF2-40B4-BE49-F238E27FC236}">
                <a16:creationId xmlns="" xmlns:a16="http://schemas.microsoft.com/office/drawing/2014/main" id="{6E1F421A-5F7C-4B2A-9423-8C64EEF0DB6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0842" y="3858383"/>
            <a:ext cx="2447591" cy="1376769"/>
          </a:xfrm>
          <a:prstGeom prst="rect">
            <a:avLst/>
          </a:prstGeom>
          <a:ln w="88900" cap="sq" cmpd="thickThin">
            <a:solidFill>
              <a:srgbClr val="FF99FF"/>
            </a:solidFill>
            <a:prstDash val="solid"/>
            <a:miter lim="800000"/>
          </a:ln>
          <a:effectLst>
            <a:innerShdw blurRad="76200">
              <a:srgbClr val="000000"/>
            </a:innerShdw>
          </a:effectLst>
        </p:spPr>
      </p:pic>
      <p:pic>
        <p:nvPicPr>
          <p:cNvPr id="13" name="Immagine 12" descr="Immagine che contiene persona, interni, parete, figlio&#10;&#10;Descrizione generata con affidabilità molto elevata">
            <a:extLst>
              <a:ext uri="{FF2B5EF4-FFF2-40B4-BE49-F238E27FC236}">
                <a16:creationId xmlns="" xmlns:a16="http://schemas.microsoft.com/office/drawing/2014/main" id="{97FD8568-A956-48D9-B0BE-FF9FEC0D82C3}"/>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4122" t="23221" r="14223"/>
          <a:stretch/>
        </p:blipFill>
        <p:spPr>
          <a:xfrm>
            <a:off x="3404244" y="3347601"/>
            <a:ext cx="2905076" cy="1750952"/>
          </a:xfrm>
          <a:prstGeom prst="rect">
            <a:avLst/>
          </a:prstGeom>
          <a:ln w="88900" cap="sq" cmpd="thickThin">
            <a:solidFill>
              <a:srgbClr val="FF99FF"/>
            </a:solidFill>
            <a:prstDash val="solid"/>
            <a:miter lim="800000"/>
          </a:ln>
          <a:effectLst>
            <a:innerShdw blurRad="76200">
              <a:srgbClr val="000000"/>
            </a:innerShdw>
          </a:effectLst>
        </p:spPr>
      </p:pic>
      <p:pic>
        <p:nvPicPr>
          <p:cNvPr id="14" name="Immagine 13" descr="Immagine che contiene persona, pavimento, interni, gruppo&#10;&#10;Descrizione generata con affidabilità molto elevata">
            <a:extLst>
              <a:ext uri="{FF2B5EF4-FFF2-40B4-BE49-F238E27FC236}">
                <a16:creationId xmlns="" xmlns:a16="http://schemas.microsoft.com/office/drawing/2014/main" id="{4B3F9F5E-FB5F-4EDC-B706-ACE768533896}"/>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25588" b="17713"/>
          <a:stretch/>
        </p:blipFill>
        <p:spPr>
          <a:xfrm>
            <a:off x="3365418" y="5419043"/>
            <a:ext cx="2882914" cy="2179453"/>
          </a:xfrm>
          <a:prstGeom prst="rect">
            <a:avLst/>
          </a:prstGeom>
          <a:ln w="88900" cap="sq" cmpd="thickThin">
            <a:solidFill>
              <a:schemeClr val="accent2"/>
            </a:solidFill>
            <a:prstDash val="solid"/>
            <a:miter lim="800000"/>
          </a:ln>
          <a:effectLst>
            <a:innerShdw blurRad="76200">
              <a:srgbClr val="000000"/>
            </a:innerShdw>
          </a:effectLst>
        </p:spPr>
      </p:pic>
      <p:pic>
        <p:nvPicPr>
          <p:cNvPr id="16" name="Immagine 15" descr="Immagine che contiene persona, donna, inpiedi, parete&#10;&#10;Descrizione generata con affidabilità molto elevata">
            <a:extLst>
              <a:ext uri="{FF2B5EF4-FFF2-40B4-BE49-F238E27FC236}">
                <a16:creationId xmlns="" xmlns:a16="http://schemas.microsoft.com/office/drawing/2014/main" id="{49305D1B-7884-4D2B-BEA1-6230721398A6}"/>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83867" y="7267765"/>
            <a:ext cx="2232248" cy="1674186"/>
          </a:xfrm>
          <a:prstGeom prst="rect">
            <a:avLst/>
          </a:prstGeom>
        </p:spPr>
      </p:pic>
      <p:pic>
        <p:nvPicPr>
          <p:cNvPr id="18" name="Immagine 17" descr="Immagine che contiene pavimento, interni, persona, gruppo&#10;&#10;Descrizione generata con affidabilità molto elevata">
            <a:extLst>
              <a:ext uri="{FF2B5EF4-FFF2-40B4-BE49-F238E27FC236}">
                <a16:creationId xmlns="" xmlns:a16="http://schemas.microsoft.com/office/drawing/2014/main" id="{F4F9F9D5-B903-4217-8E15-E42CE1DF1B18}"/>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70842" y="5450655"/>
            <a:ext cx="2232249" cy="1674187"/>
          </a:xfrm>
          <a:prstGeom prst="rect">
            <a:avLst/>
          </a:prstGeom>
          <a:ln w="88900" cap="sq" cmpd="thickThin">
            <a:solidFill>
              <a:schemeClr val="accent2"/>
            </a:solidFill>
            <a:prstDash val="solid"/>
            <a:miter lim="800000"/>
          </a:ln>
          <a:effectLst>
            <a:innerShdw blurRad="76200">
              <a:srgbClr val="000000"/>
            </a:innerShdw>
          </a:effectLst>
        </p:spPr>
      </p:pic>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332656" y="2987824"/>
            <a:ext cx="6120680" cy="2166807"/>
          </a:xfrm>
          <a:ln w="76200">
            <a:solidFill>
              <a:srgbClr val="0070C0"/>
            </a:solidFill>
            <a:prstDash val="sysDot"/>
          </a:ln>
        </p:spPr>
        <p:txBody>
          <a:bodyPr>
            <a:normAutofit fontScale="90000"/>
          </a:bodyPr>
          <a:lstStyle/>
          <a:p>
            <a:pPr algn="ctr"/>
            <a:r>
              <a:rPr lang="it-IT" sz="2800" b="1" dirty="0">
                <a:ln w="6350">
                  <a:solidFill>
                    <a:srgbClr val="0070C0"/>
                  </a:solidFill>
                </a:ln>
                <a:solidFill>
                  <a:srgbClr val="1E9632"/>
                </a:solidFill>
                <a:latin typeface="Bahnschrift Light" panose="020B0502040204020203" pitchFamily="34" charset="0"/>
              </a:rPr>
              <a:t>Sulle note di </a:t>
            </a:r>
            <a:br>
              <a:rPr lang="it-IT" sz="2800" b="1" dirty="0">
                <a:ln w="6350">
                  <a:solidFill>
                    <a:srgbClr val="0070C0"/>
                  </a:solidFill>
                </a:ln>
                <a:solidFill>
                  <a:srgbClr val="1E9632"/>
                </a:solidFill>
                <a:latin typeface="Bahnschrift Light" panose="020B0502040204020203" pitchFamily="34" charset="0"/>
              </a:rPr>
            </a:br>
            <a:r>
              <a:rPr lang="it-IT" sz="2800" b="1" spc="500" dirty="0">
                <a:ln w="19050">
                  <a:solidFill>
                    <a:srgbClr val="0070C0"/>
                  </a:solidFill>
                </a:ln>
                <a:solidFill>
                  <a:srgbClr val="0070C0"/>
                </a:solidFill>
                <a:latin typeface="Bahnschrift Light" panose="020B0502040204020203" pitchFamily="34" charset="0"/>
              </a:rPr>
              <a:t>«JINGLE BELL ROCK»</a:t>
            </a:r>
            <a:r>
              <a:rPr lang="it-IT" sz="2800" b="1" dirty="0">
                <a:ln w="6350">
                  <a:solidFill>
                    <a:srgbClr val="0070C0"/>
                  </a:solidFill>
                </a:ln>
                <a:solidFill>
                  <a:srgbClr val="1E9632"/>
                </a:solidFill>
                <a:latin typeface="Bahnschrift Light" panose="020B0502040204020203" pitchFamily="34" charset="0"/>
              </a:rPr>
              <a:t/>
            </a:r>
            <a:br>
              <a:rPr lang="it-IT" sz="2800" b="1" dirty="0">
                <a:ln w="6350">
                  <a:solidFill>
                    <a:srgbClr val="0070C0"/>
                  </a:solidFill>
                </a:ln>
                <a:solidFill>
                  <a:srgbClr val="1E9632"/>
                </a:solidFill>
                <a:latin typeface="Bahnschrift Light" panose="020B0502040204020203" pitchFamily="34" charset="0"/>
              </a:rPr>
            </a:br>
            <a:r>
              <a:rPr lang="it-IT" sz="2800" b="1" dirty="0">
                <a:ln w="6350">
                  <a:solidFill>
                    <a:srgbClr val="0070C0"/>
                  </a:solidFill>
                </a:ln>
                <a:solidFill>
                  <a:srgbClr val="1E9632"/>
                </a:solidFill>
                <a:latin typeface="Bahnschrift Light" panose="020B0502040204020203" pitchFamily="34" charset="0"/>
              </a:rPr>
              <a:t> gli alunni e le insegnanti hanno ballato per augurare a tutti i genitori</a:t>
            </a:r>
            <a:br>
              <a:rPr lang="it-IT" sz="2800" b="1" dirty="0">
                <a:ln w="6350">
                  <a:solidFill>
                    <a:srgbClr val="0070C0"/>
                  </a:solidFill>
                </a:ln>
                <a:solidFill>
                  <a:srgbClr val="1E9632"/>
                </a:solidFill>
                <a:latin typeface="Bahnschrift Light" panose="020B0502040204020203" pitchFamily="34" charset="0"/>
              </a:rPr>
            </a:br>
            <a:r>
              <a:rPr lang="it-IT" sz="4400" b="1" dirty="0">
                <a:ln w="6350">
                  <a:solidFill>
                    <a:srgbClr val="0070C0"/>
                  </a:solidFill>
                </a:ln>
                <a:solidFill>
                  <a:srgbClr val="FF0000"/>
                </a:solidFill>
                <a:latin typeface="Bahnschrift Light" panose="020B0502040204020203" pitchFamily="34" charset="0"/>
              </a:rPr>
              <a:t>BUONE FESTE!</a:t>
            </a:r>
            <a:endParaRPr lang="it-IT" sz="4400" dirty="0">
              <a:ln w="6350">
                <a:solidFill>
                  <a:srgbClr val="0070C0"/>
                </a:solidFill>
              </a:ln>
              <a:solidFill>
                <a:srgbClr val="FF0000"/>
              </a:solidFill>
              <a:latin typeface="Bahnschrift Light" panose="020B0502040204020203" pitchFamily="34" charset="0"/>
            </a:endParaRPr>
          </a:p>
        </p:txBody>
      </p:sp>
      <p:sp>
        <p:nvSpPr>
          <p:cNvPr id="4" name="Segnaposto numero diapositiva 3"/>
          <p:cNvSpPr>
            <a:spLocks noGrp="1"/>
          </p:cNvSpPr>
          <p:nvPr>
            <p:ph type="sldNum" sz="quarter" idx="12"/>
          </p:nvPr>
        </p:nvSpPr>
        <p:spPr/>
        <p:txBody>
          <a:bodyPr/>
          <a:lstStyle/>
          <a:p>
            <a:fld id="{CD4A8781-B3D7-4CFF-88D0-6D1D4C8DCCE3}" type="slidenum">
              <a:rPr lang="it-IT" smtClean="0"/>
              <a:pPr/>
              <a:t>5</a:t>
            </a:fld>
            <a:endParaRPr lang="it-IT"/>
          </a:p>
        </p:txBody>
      </p:sp>
      <p:sp>
        <p:nvSpPr>
          <p:cNvPr id="6" name="Segnaposto numero diapositiva 3"/>
          <p:cNvSpPr txBox="1">
            <a:spLocks/>
          </p:cNvSpPr>
          <p:nvPr/>
        </p:nvSpPr>
        <p:spPr>
          <a:xfrm>
            <a:off x="4914900" y="8475134"/>
            <a:ext cx="1600200" cy="486833"/>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4A8781-B3D7-4CFF-88D0-6D1D4C8DCCE3}" type="slidenum">
              <a:rPr kumimoji="0" lang="it-IT" sz="1200" b="0" i="0" u="none" strike="noStrike" kern="1200" cap="none" spc="0" normalizeH="0" baseline="0" noProof="0" smtClean="0">
                <a:ln>
                  <a:noFill/>
                </a:ln>
                <a:solidFill>
                  <a:schemeClr val="tx2">
                    <a:shade val="9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pic>
        <p:nvPicPr>
          <p:cNvPr id="7" name="Immagine 6" descr="Immagine che contiene pavimento, persona, interni, sport&#10;&#10;Descrizione generata con affidabilità molto elevata">
            <a:extLst>
              <a:ext uri="{FF2B5EF4-FFF2-40B4-BE49-F238E27FC236}">
                <a16:creationId xmlns="" xmlns:a16="http://schemas.microsoft.com/office/drawing/2014/main" id="{686D19A2-EBB1-4AE6-89ED-CBEAAB2F4A0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653815">
            <a:off x="882407" y="5610217"/>
            <a:ext cx="5093186" cy="2864917"/>
          </a:xfrm>
          <a:prstGeom prst="rect">
            <a:avLst/>
          </a:prstGeom>
          <a:solidFill>
            <a:srgbClr val="FFFFFF">
              <a:shade val="85000"/>
            </a:srgbClr>
          </a:solidFill>
          <a:ln w="190500" cap="sq">
            <a:solidFill>
              <a:srgbClr val="C0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magine 7" descr="Immagine che contiene persona, pavimento, terra, sport&#10;&#10;Descrizione generata con affidabilità molto elevata">
            <a:extLst>
              <a:ext uri="{FF2B5EF4-FFF2-40B4-BE49-F238E27FC236}">
                <a16:creationId xmlns="" xmlns:a16="http://schemas.microsoft.com/office/drawing/2014/main" id="{EB8A8FDF-6A8A-4C01-A61C-7406A958107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09956">
            <a:off x="1243873" y="362993"/>
            <a:ext cx="4077072" cy="2293353"/>
          </a:xfrm>
          <a:prstGeom prst="rect">
            <a:avLst/>
          </a:prstGeom>
          <a:solidFill>
            <a:srgbClr val="FFFFFF">
              <a:shade val="85000"/>
            </a:srgbClr>
          </a:solidFill>
          <a:ln w="190500" cap="sq">
            <a:solidFill>
              <a:srgbClr val="C0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CD4A8781-B3D7-4CFF-88D0-6D1D4C8DCCE3}" type="slidenum">
              <a:rPr lang="it-IT" smtClean="0"/>
              <a:pPr/>
              <a:t>6</a:t>
            </a:fld>
            <a:endParaRPr lang="it-IT"/>
          </a:p>
        </p:txBody>
      </p:sp>
      <p:sp>
        <p:nvSpPr>
          <p:cNvPr id="5" name="Titolo 1"/>
          <p:cNvSpPr txBox="1">
            <a:spLocks/>
          </p:cNvSpPr>
          <p:nvPr/>
        </p:nvSpPr>
        <p:spPr>
          <a:xfrm>
            <a:off x="499822" y="323529"/>
            <a:ext cx="6015278" cy="1008112"/>
          </a:xfrm>
          <a:prstGeom prst="rect">
            <a:avLst/>
          </a:prstGeom>
          <a:solidFill>
            <a:srgbClr val="FAF364"/>
          </a:solidFill>
          <a:ln w="76200" cap="flat" cmpd="sng" algn="ctr">
            <a:solidFill>
              <a:schemeClr val="accent4">
                <a:lumMod val="75000"/>
              </a:schemeClr>
            </a:solidFill>
            <a:prstDash val="solid"/>
          </a:ln>
        </p:spPr>
        <p:style>
          <a:lnRef idx="2">
            <a:schemeClr val="accent3"/>
          </a:lnRef>
          <a:fillRef idx="1">
            <a:schemeClr val="lt1"/>
          </a:fillRef>
          <a:effectRef idx="0">
            <a:schemeClr val="accent3"/>
          </a:effectRef>
          <a:fontRef idx="minor">
            <a:schemeClr val="dk1"/>
          </a:fontRef>
        </p:style>
        <p:txBody>
          <a:bodyPr vert="horz" lIns="0" rIns="0" bIns="0" anchor="b">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entury Schoolbook" panose="02040604050505020304" pitchFamily="18" charset="0"/>
                <a:ea typeface="+mn-ea"/>
                <a:cs typeface="+mn-cs"/>
              </a:rPr>
              <a:t>TRA CORIANDOLI </a:t>
            </a:r>
            <a:br>
              <a:rPr kumimoji="0" lang="it-IT" sz="3200" b="1" i="0" u="none" strike="noStrike" kern="1200" cap="none" spc="0" normalizeH="0" baseline="0" noProof="0" dirty="0">
                <a:ln>
                  <a:noFill/>
                </a:ln>
                <a:solidFill>
                  <a:srgbClr val="0070C0"/>
                </a:solidFill>
                <a:effectLst/>
                <a:uLnTx/>
                <a:uFillTx/>
                <a:latin typeface="Century Schoolbook" panose="02040604050505020304" pitchFamily="18" charset="0"/>
                <a:ea typeface="+mn-ea"/>
                <a:cs typeface="+mn-cs"/>
              </a:rPr>
            </a:br>
            <a:r>
              <a:rPr kumimoji="0" lang="it-IT" sz="3200" b="1" i="0" u="none" strike="noStrike" kern="1200" cap="none" spc="0" normalizeH="0" baseline="0" noProof="0" dirty="0">
                <a:ln>
                  <a:noFill/>
                </a:ln>
                <a:solidFill>
                  <a:srgbClr val="0070C0"/>
                </a:solidFill>
                <a:effectLst/>
                <a:uLnTx/>
                <a:uFillTx/>
                <a:latin typeface="Century Schoolbook" panose="02040604050505020304" pitchFamily="18" charset="0"/>
                <a:ea typeface="+mn-ea"/>
                <a:cs typeface="+mn-cs"/>
              </a:rPr>
              <a:t>E STELLE FILANTI</a:t>
            </a:r>
          </a:p>
        </p:txBody>
      </p:sp>
      <p:sp>
        <p:nvSpPr>
          <p:cNvPr id="6" name="Segnaposto numero diapositiva 7"/>
          <p:cNvSpPr txBox="1">
            <a:spLocks/>
          </p:cNvSpPr>
          <p:nvPr/>
        </p:nvSpPr>
        <p:spPr>
          <a:xfrm>
            <a:off x="4914900" y="8475134"/>
            <a:ext cx="1600200" cy="486833"/>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4A8781-B3D7-4CFF-88D0-6D1D4C8DCCE3}" type="slidenum">
              <a:rPr kumimoji="0" lang="it-IT" sz="1200" b="0" i="0" u="none" strike="noStrike" kern="1200" cap="none" spc="0" normalizeH="0" baseline="0" noProof="0" smtClean="0">
                <a:ln>
                  <a:noFill/>
                </a:ln>
                <a:solidFill>
                  <a:schemeClr val="tx2">
                    <a:shade val="9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pic>
        <p:nvPicPr>
          <p:cNvPr id="7" name="Immagine 6" descr="Immagine che contiene pavimento, interni, stanza, parete&#10;&#10;Descrizione generata con affidabilità molto elevata">
            <a:extLst>
              <a:ext uri="{FF2B5EF4-FFF2-40B4-BE49-F238E27FC236}">
                <a16:creationId xmlns="" xmlns:a16="http://schemas.microsoft.com/office/drawing/2014/main" id="{018F34D5-5E93-4565-95D5-5640B97AE0C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17265"/>
          <a:stretch/>
        </p:blipFill>
        <p:spPr>
          <a:xfrm>
            <a:off x="620688" y="1619672"/>
            <a:ext cx="3068960" cy="1904324"/>
          </a:xfrm>
          <a:prstGeom prst="roundRect">
            <a:avLst>
              <a:gd name="adj" fmla="val 16667"/>
            </a:avLst>
          </a:prstGeom>
          <a:ln w="6350">
            <a:solidFill>
              <a:srgbClr val="00FFFF"/>
            </a:solidFill>
          </a:ln>
          <a:effectLst>
            <a:glow rad="635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magine 8" descr="Immagine che contiene persona, giocando, figlio, giovane&#10;&#10;Descrizione generata con affidabilità molto elevata">
            <a:extLst>
              <a:ext uri="{FF2B5EF4-FFF2-40B4-BE49-F238E27FC236}">
                <a16:creationId xmlns="" xmlns:a16="http://schemas.microsoft.com/office/drawing/2014/main" id="{13F61827-8DC0-41A4-BCD9-6C94A5D3161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696" y="5580112"/>
            <a:ext cx="3068960" cy="1726290"/>
          </a:xfrm>
          <a:prstGeom prst="roundRect">
            <a:avLst>
              <a:gd name="adj" fmla="val 16667"/>
            </a:avLst>
          </a:prstGeom>
          <a:ln w="6350">
            <a:solidFill>
              <a:srgbClr val="00FFFF"/>
            </a:solidFill>
          </a:ln>
          <a:effectLst>
            <a:glow rad="635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magine 10" descr="Immagine che contiene persona, gruppo, persone, interni&#10;&#10;Descrizione generata con affidabilità molto elevata">
            <a:extLst>
              <a:ext uri="{FF2B5EF4-FFF2-40B4-BE49-F238E27FC236}">
                <a16:creationId xmlns="" xmlns:a16="http://schemas.microsoft.com/office/drawing/2014/main" id="{FAB434A6-853A-4854-A7A9-CFC9A5B00AA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0688" y="3635896"/>
            <a:ext cx="3068960" cy="1726290"/>
          </a:xfrm>
          <a:prstGeom prst="roundRect">
            <a:avLst>
              <a:gd name="adj" fmla="val 16667"/>
            </a:avLst>
          </a:prstGeom>
          <a:ln w="6350">
            <a:solidFill>
              <a:srgbClr val="00FFFF"/>
            </a:solidFill>
          </a:ln>
          <a:effectLst>
            <a:glow rad="635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asellaDiTesto 11">
            <a:extLst>
              <a:ext uri="{FF2B5EF4-FFF2-40B4-BE49-F238E27FC236}">
                <a16:creationId xmlns="" xmlns:a16="http://schemas.microsoft.com/office/drawing/2014/main" id="{3F76783D-B12E-42EE-8C18-A7C13A61B719}"/>
              </a:ext>
            </a:extLst>
          </p:cNvPr>
          <p:cNvSpPr txBox="1"/>
          <p:nvPr/>
        </p:nvSpPr>
        <p:spPr>
          <a:xfrm>
            <a:off x="131730" y="7488593"/>
            <a:ext cx="4345310" cy="1200329"/>
          </a:xfrm>
          <a:prstGeom prst="rect">
            <a:avLst/>
          </a:prstGeom>
          <a:solidFill>
            <a:srgbClr val="FFFF66"/>
          </a:solidFill>
          <a:ln w="57150">
            <a:solidFill>
              <a:schemeClr val="tx2">
                <a:lumMod val="60000"/>
                <a:lumOff val="40000"/>
              </a:schemeClr>
            </a:solidFill>
            <a:prstDash val="lgDashDotDot"/>
          </a:ln>
        </p:spPr>
        <p:txBody>
          <a:bodyPr wrap="square" rtlCol="0">
            <a:spAutoFit/>
          </a:bodyPr>
          <a:lstStyle/>
          <a:p>
            <a:pPr algn="ctr"/>
            <a:r>
              <a:rPr lang="it-IT" dirty="0">
                <a:solidFill>
                  <a:srgbClr val="002060"/>
                </a:solidFill>
                <a:latin typeface="Bahnschrift SemiLight" panose="020B0502040204020203" pitchFamily="34" charset="0"/>
              </a:rPr>
              <a:t>Con balli e giochi, ispirandoci alla storia di «Alice nel Paese delle Meraviglie», abbiamo festeggiato il Carnevale divertendoci con le carte da gioco. </a:t>
            </a:r>
          </a:p>
        </p:txBody>
      </p:sp>
      <p:pic>
        <p:nvPicPr>
          <p:cNvPr id="1026" name="Picture 2" descr="C:\Users\Lucia\Desktop\GIORNALE SCOLASTICO completo\GIORNALE 2018\CARNEVALE\foto 3 (4)  TERZA.JPG"/>
          <p:cNvPicPr>
            <a:picLocks noChangeAspect="1" noChangeArrowheads="1"/>
          </p:cNvPicPr>
          <p:nvPr/>
        </p:nvPicPr>
        <p:blipFill>
          <a:blip r:embed="rId5" cstate="print"/>
          <a:srcRect t="28466"/>
          <a:stretch>
            <a:fillRect/>
          </a:stretch>
        </p:blipFill>
        <p:spPr bwMode="auto">
          <a:xfrm>
            <a:off x="4221088" y="1547664"/>
            <a:ext cx="2264896" cy="2160240"/>
          </a:xfrm>
          <a:prstGeom prst="roundRect">
            <a:avLst/>
          </a:prstGeom>
          <a:noFill/>
          <a:ln w="6350">
            <a:solidFill>
              <a:srgbClr val="00FFFF"/>
            </a:solidFill>
          </a:ln>
          <a:effectLst>
            <a:glow rad="63500">
              <a:schemeClr val="accent2">
                <a:satMod val="175000"/>
                <a:alpha val="40000"/>
              </a:schemeClr>
            </a:glow>
            <a:outerShdw blurRad="50800" dist="38100" dir="16200000" rotWithShape="0">
              <a:prstClr val="black">
                <a:alpha val="40000"/>
              </a:prstClr>
            </a:outerShdw>
          </a:effectLst>
        </p:spPr>
      </p:pic>
      <p:pic>
        <p:nvPicPr>
          <p:cNvPr id="1027" name="Picture 3" descr="C:\Users\Lucia\Desktop\GIORNALE SCOLASTICO completo\GIORNALE 2018\CARNEVALE\foto 3 (5) INSEGNANTI.JPG"/>
          <p:cNvPicPr>
            <a:picLocks noChangeAspect="1" noChangeArrowheads="1"/>
          </p:cNvPicPr>
          <p:nvPr/>
        </p:nvPicPr>
        <p:blipFill>
          <a:blip r:embed="rId6" cstate="print"/>
          <a:srcRect/>
          <a:stretch>
            <a:fillRect/>
          </a:stretch>
        </p:blipFill>
        <p:spPr bwMode="auto">
          <a:xfrm>
            <a:off x="4509120" y="6372200"/>
            <a:ext cx="1800200" cy="2400267"/>
          </a:xfrm>
          <a:prstGeom prst="roundRect">
            <a:avLst/>
          </a:prstGeom>
          <a:noFill/>
          <a:ln w="6350">
            <a:solidFill>
              <a:srgbClr val="00FFFF"/>
            </a:solidFill>
          </a:ln>
          <a:effectLst>
            <a:glow rad="63500">
              <a:schemeClr val="accent2">
                <a:satMod val="175000"/>
                <a:alpha val="40000"/>
              </a:schemeClr>
            </a:glow>
            <a:outerShdw blurRad="50800" dist="38100" dir="16200000" rotWithShape="0">
              <a:prstClr val="black">
                <a:alpha val="40000"/>
              </a:prstClr>
            </a:outerShdw>
          </a:effectLst>
        </p:spPr>
      </p:pic>
      <p:pic>
        <p:nvPicPr>
          <p:cNvPr id="2050" name="Picture 2" descr="C:\Users\Lucia\Desktop\GIORNALE SCOLASTICO completo\GIORNALE 2018\CARNEVALE\foto 1 (5) INSEGNANTI.JPG"/>
          <p:cNvPicPr>
            <a:picLocks noChangeAspect="1" noChangeArrowheads="1"/>
          </p:cNvPicPr>
          <p:nvPr/>
        </p:nvPicPr>
        <p:blipFill>
          <a:blip r:embed="rId7" cstate="print"/>
          <a:srcRect l="8112" t="22308" r="8064" b="4684"/>
          <a:stretch>
            <a:fillRect/>
          </a:stretch>
        </p:blipFill>
        <p:spPr bwMode="auto">
          <a:xfrm>
            <a:off x="4293096" y="3851920"/>
            <a:ext cx="2108234" cy="2448272"/>
          </a:xfrm>
          <a:prstGeom prst="roundRect">
            <a:avLst/>
          </a:prstGeom>
          <a:noFill/>
          <a:ln w="38100">
            <a:solidFill>
              <a:srgbClr val="00FFFF"/>
            </a:solidFill>
          </a:ln>
        </p:spPr>
      </p:pic>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0648" y="611560"/>
            <a:ext cx="6048672" cy="2488360"/>
          </a:xfrm>
          <a:solidFill>
            <a:schemeClr val="accent3">
              <a:lumMod val="20000"/>
              <a:lumOff val="80000"/>
            </a:schemeClr>
          </a:solidFill>
          <a:ln w="76200">
            <a:solidFill>
              <a:srgbClr val="4BF030"/>
            </a:solidFill>
            <a:prstDash val="sysDot"/>
          </a:ln>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it-IT" sz="5300" b="1" dirty="0">
                <a:ln w="18000">
                  <a:solidFill>
                    <a:srgbClr val="00FFFF"/>
                  </a:solidFill>
                  <a:prstDash val="solid"/>
                  <a:miter lim="800000"/>
                </a:ln>
                <a:solidFill>
                  <a:srgbClr val="FFFF00"/>
                </a:solidFill>
                <a:effectLst>
                  <a:outerShdw blurRad="25500" dist="23000" dir="7020000" algn="tl">
                    <a:srgbClr val="000000">
                      <a:alpha val="50000"/>
                    </a:srgbClr>
                  </a:outerShdw>
                </a:effectLst>
              </a:rPr>
              <a:t>CARNEVALE</a:t>
            </a:r>
            <a:r>
              <a:rPr lang="it-IT" sz="5300" b="1" dirty="0">
                <a:ln w="18000">
                  <a:solidFill>
                    <a:schemeClr val="accent2"/>
                  </a:solidFill>
                  <a:prstDash val="solid"/>
                  <a:miter lim="800000"/>
                </a:ln>
                <a:solidFill>
                  <a:schemeClr val="accent2">
                    <a:lumMod val="60000"/>
                    <a:lumOff val="40000"/>
                  </a:schemeClr>
                </a:solidFill>
                <a:effectLst>
                  <a:outerShdw blurRad="25500" dist="23000" dir="7020000" algn="tl">
                    <a:srgbClr val="000000">
                      <a:alpha val="50000"/>
                    </a:srgbClr>
                  </a:outerShdw>
                </a:effectLst>
              </a:rPr>
              <a:t/>
            </a:r>
            <a:br>
              <a:rPr lang="it-IT" sz="5300" b="1" dirty="0">
                <a:ln w="18000">
                  <a:solidFill>
                    <a:schemeClr val="accent2"/>
                  </a:solidFill>
                  <a:prstDash val="solid"/>
                  <a:miter lim="800000"/>
                </a:ln>
                <a:solidFill>
                  <a:schemeClr val="accent2">
                    <a:lumMod val="60000"/>
                    <a:lumOff val="40000"/>
                  </a:schemeClr>
                </a:solidFill>
                <a:effectLst>
                  <a:outerShdw blurRad="25500" dist="23000" dir="7020000" algn="tl">
                    <a:srgbClr val="000000">
                      <a:alpha val="50000"/>
                    </a:srgbClr>
                  </a:outerShdw>
                </a:effectLst>
              </a:rPr>
            </a:br>
            <a:r>
              <a:rPr lang="it-IT" sz="2000" dirty="0"/>
              <a:t>Che bello il carnevale! Abbiamo giocato tanto divertendoci un mondo con i maestri e le nostre collaboratrici..</a:t>
            </a:r>
            <a:br>
              <a:rPr lang="it-IT" sz="2000" dirty="0"/>
            </a:br>
            <a:r>
              <a:rPr lang="it-IT" sz="2000" dirty="0"/>
              <a:t/>
            </a:r>
            <a:br>
              <a:rPr lang="it-IT" sz="2000" dirty="0"/>
            </a:br>
            <a:r>
              <a:rPr lang="it-IT" sz="1800" b="1" dirty="0">
                <a:solidFill>
                  <a:srgbClr val="FF0000"/>
                </a:solidFill>
              </a:rPr>
              <a:t> Gli alunni della classe II B</a:t>
            </a:r>
            <a:r>
              <a:rPr lang="it-IT" sz="2000" b="1" dirty="0">
                <a:solidFill>
                  <a:srgbClr val="002060"/>
                </a:solidFill>
              </a:rPr>
              <a:t/>
            </a:r>
            <a:br>
              <a:rPr lang="it-IT" sz="2000" b="1" dirty="0">
                <a:solidFill>
                  <a:srgbClr val="002060"/>
                </a:solidFill>
              </a:rPr>
            </a:br>
            <a:endParaRPr lang="it-IT" sz="2000" dirty="0"/>
          </a:p>
        </p:txBody>
      </p:sp>
      <p:pic>
        <p:nvPicPr>
          <p:cNvPr id="8" name="Segnaposto contenuto 7" descr="C:\Users\Lucia\Desktop\GIORNALE SCOLASTICO completo\GIORNALE 2018\2 B\2B  4.jpg"/>
          <p:cNvPicPr>
            <a:picLocks noGrp="1"/>
          </p:cNvPicPr>
          <p:nvPr>
            <p:ph sz="half" idx="1"/>
          </p:nvPr>
        </p:nvPicPr>
        <p:blipFill>
          <a:blip r:embed="rId2" cstate="print"/>
          <a:stretch>
            <a:fillRect/>
          </a:stretch>
        </p:blipFill>
        <p:spPr bwMode="auto">
          <a:xfrm rot="5400000">
            <a:off x="1808820" y="3527884"/>
            <a:ext cx="2664296" cy="2304256"/>
          </a:xfrm>
          <a:prstGeom prst="rect">
            <a:avLst/>
          </a:prstGeom>
          <a:noFill/>
          <a:ln w="9525">
            <a:noFill/>
            <a:miter lim="800000"/>
            <a:headEnd/>
            <a:tailEnd/>
          </a:ln>
        </p:spPr>
      </p:pic>
      <p:pic>
        <p:nvPicPr>
          <p:cNvPr id="13" name="Segnaposto contenuto 12" descr="C:\Users\Lucia\Desktop\GIORNALE SCOLASTICO completo\GIORNALE 2018\2 B\2B  3.jpg"/>
          <p:cNvPicPr>
            <a:picLocks noGrp="1"/>
          </p:cNvPicPr>
          <p:nvPr>
            <p:ph sz="half" idx="2"/>
          </p:nvPr>
        </p:nvPicPr>
        <p:blipFill>
          <a:blip r:embed="rId3" cstate="print"/>
          <a:stretch>
            <a:fillRect/>
          </a:stretch>
        </p:blipFill>
        <p:spPr bwMode="auto">
          <a:xfrm>
            <a:off x="4293096" y="3347864"/>
            <a:ext cx="2032462" cy="3919451"/>
          </a:xfrm>
          <a:prstGeom prst="rect">
            <a:avLst/>
          </a:prstGeom>
          <a:noFill/>
          <a:ln w="9525">
            <a:noFill/>
            <a:miter lim="800000"/>
            <a:headEnd/>
            <a:tailEnd/>
          </a:ln>
        </p:spPr>
      </p:pic>
      <p:sp>
        <p:nvSpPr>
          <p:cNvPr id="6" name="Segnaposto numero diapositiva 5"/>
          <p:cNvSpPr>
            <a:spLocks noGrp="1"/>
          </p:cNvSpPr>
          <p:nvPr>
            <p:ph type="sldNum" sz="quarter" idx="12"/>
          </p:nvPr>
        </p:nvSpPr>
        <p:spPr/>
        <p:txBody>
          <a:bodyPr/>
          <a:lstStyle/>
          <a:p>
            <a:fld id="{CD4A8781-B3D7-4CFF-88D0-6D1D4C8DCCE3}" type="slidenum">
              <a:rPr lang="it-IT" smtClean="0"/>
              <a:pPr/>
              <a:t>7</a:t>
            </a:fld>
            <a:endParaRPr lang="it-IT"/>
          </a:p>
        </p:txBody>
      </p:sp>
      <p:pic>
        <p:nvPicPr>
          <p:cNvPr id="10" name="Immagine 9" descr="C:\Users\Lucia\Desktop\GIORNALE SCOLASTICO completo\GIORNALE 2018\2 B\2B 2.jpg"/>
          <p:cNvPicPr/>
          <p:nvPr/>
        </p:nvPicPr>
        <p:blipFill>
          <a:blip r:embed="rId4" cstate="print"/>
          <a:srcRect t="12195" b="7317"/>
          <a:stretch>
            <a:fillRect/>
          </a:stretch>
        </p:blipFill>
        <p:spPr bwMode="auto">
          <a:xfrm>
            <a:off x="260648" y="3347864"/>
            <a:ext cx="1728192" cy="2520280"/>
          </a:xfrm>
          <a:prstGeom prst="rect">
            <a:avLst/>
          </a:prstGeom>
          <a:noFill/>
          <a:ln w="9525">
            <a:noFill/>
            <a:miter lim="800000"/>
            <a:headEnd/>
            <a:tailEnd/>
          </a:ln>
        </p:spPr>
      </p:pic>
      <p:pic>
        <p:nvPicPr>
          <p:cNvPr id="14" name="Immagine 13" descr="C:\Users\Lucia\Desktop\GIORNALE SCOLASTICO completo\GIORNALE 2018\2 B\2 B 8.jpg"/>
          <p:cNvPicPr/>
          <p:nvPr/>
        </p:nvPicPr>
        <p:blipFill>
          <a:blip r:embed="rId5" cstate="print"/>
          <a:srcRect t="6222" b="28450"/>
          <a:stretch>
            <a:fillRect/>
          </a:stretch>
        </p:blipFill>
        <p:spPr bwMode="auto">
          <a:xfrm>
            <a:off x="3573016" y="7020272"/>
            <a:ext cx="2736304" cy="1512168"/>
          </a:xfrm>
          <a:prstGeom prst="rect">
            <a:avLst/>
          </a:prstGeom>
          <a:noFill/>
          <a:ln w="9525">
            <a:noFill/>
            <a:miter lim="800000"/>
            <a:headEnd/>
            <a:tailEnd/>
          </a:ln>
        </p:spPr>
      </p:pic>
      <p:pic>
        <p:nvPicPr>
          <p:cNvPr id="17" name="Immagine 16" descr="C:\Users\Lucia\Desktop\GIORNALE SCOLASTICO completo\GIORNALE 2018\2 B\2 B 6.jpg"/>
          <p:cNvPicPr/>
          <p:nvPr/>
        </p:nvPicPr>
        <p:blipFill>
          <a:blip r:embed="rId6" cstate="print"/>
          <a:srcRect b="8560"/>
          <a:stretch>
            <a:fillRect/>
          </a:stretch>
        </p:blipFill>
        <p:spPr bwMode="auto">
          <a:xfrm>
            <a:off x="260648" y="5724128"/>
            <a:ext cx="1728192" cy="1512168"/>
          </a:xfrm>
          <a:prstGeom prst="rect">
            <a:avLst/>
          </a:prstGeom>
          <a:noFill/>
          <a:ln w="9525">
            <a:noFill/>
            <a:miter lim="800000"/>
            <a:headEnd/>
            <a:tailEnd/>
          </a:ln>
        </p:spPr>
      </p:pic>
      <p:pic>
        <p:nvPicPr>
          <p:cNvPr id="2050" name="Picture 2" descr="C:\Users\Lucia\Desktop\GIORNALE SCOLASTICO completo\GIORNALE 2018\2 B\2B  5.jpg"/>
          <p:cNvPicPr>
            <a:picLocks noChangeAspect="1" noChangeArrowheads="1"/>
          </p:cNvPicPr>
          <p:nvPr/>
        </p:nvPicPr>
        <p:blipFill>
          <a:blip r:embed="rId7" cstate="print"/>
          <a:srcRect l="4167" b="13744"/>
          <a:stretch>
            <a:fillRect/>
          </a:stretch>
        </p:blipFill>
        <p:spPr bwMode="auto">
          <a:xfrm>
            <a:off x="260648" y="7094844"/>
            <a:ext cx="1656184" cy="1437596"/>
          </a:xfrm>
          <a:prstGeom prst="rect">
            <a:avLst/>
          </a:prstGeom>
          <a:noFill/>
        </p:spPr>
      </p:pic>
      <p:pic>
        <p:nvPicPr>
          <p:cNvPr id="11" name="Immagine 10" descr="PATRIZIA.JPG"/>
          <p:cNvPicPr>
            <a:picLocks noChangeAspect="1"/>
          </p:cNvPicPr>
          <p:nvPr/>
        </p:nvPicPr>
        <p:blipFill>
          <a:blip r:embed="rId8" cstate="print"/>
          <a:srcRect l="16800" t="17506" r="11801"/>
          <a:stretch>
            <a:fillRect/>
          </a:stretch>
        </p:blipFill>
        <p:spPr>
          <a:xfrm>
            <a:off x="1916832" y="6012160"/>
            <a:ext cx="1656184" cy="2551388"/>
          </a:xfrm>
          <a:prstGeom prst="rect">
            <a:avLst/>
          </a:prstGeom>
        </p:spPr>
      </p:pic>
      <p:pic>
        <p:nvPicPr>
          <p:cNvPr id="12" name="Immagine 11" descr="2 B 7.jpg"/>
          <p:cNvPicPr>
            <a:picLocks noChangeAspect="1"/>
          </p:cNvPicPr>
          <p:nvPr/>
        </p:nvPicPr>
        <p:blipFill>
          <a:blip r:embed="rId9" cstate="print"/>
          <a:stretch>
            <a:fillRect/>
          </a:stretch>
        </p:blipFill>
        <p:spPr>
          <a:xfrm>
            <a:off x="3284985" y="5508105"/>
            <a:ext cx="1080120" cy="1802633"/>
          </a:xfrm>
          <a:prstGeom prst="rect">
            <a:avLst/>
          </a:prstGeom>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6793" y="1547664"/>
            <a:ext cx="3744416" cy="3024336"/>
          </a:xfrm>
          <a:solidFill>
            <a:srgbClr val="FF99FF"/>
          </a:solidFill>
          <a:ln>
            <a:solidFill>
              <a:srgbClr val="7030A0"/>
            </a:solidFill>
          </a:ln>
        </p:spPr>
        <p:style>
          <a:lnRef idx="2">
            <a:schemeClr val="accent4"/>
          </a:lnRef>
          <a:fillRef idx="1">
            <a:schemeClr val="lt1"/>
          </a:fillRef>
          <a:effectRef idx="0">
            <a:schemeClr val="accent4"/>
          </a:effectRef>
          <a:fontRef idx="minor">
            <a:schemeClr val="dk1"/>
          </a:fontRef>
        </p:style>
        <p:txBody>
          <a:bodyPr>
            <a:normAutofit fontScale="90000"/>
          </a:bodyPr>
          <a:lstStyle/>
          <a:p>
            <a:pPr algn="ct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dirty="0">
                <a:solidFill>
                  <a:schemeClr val="tx1"/>
                </a:solidFill>
                <a:latin typeface="Cambria" pitchFamily="18" charset="0"/>
                <a:ea typeface="Cambria" pitchFamily="18" charset="0"/>
                <a:cs typeface="Times New Roman" pitchFamily="18" charset="0"/>
              </a:rPr>
              <a:t>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r>
            <a:br>
              <a:rPr lang="it-IT" sz="2400" dirty="0">
                <a:solidFill>
                  <a:schemeClr val="tx1"/>
                </a:solidFill>
                <a:latin typeface="Cambria" pitchFamily="18" charset="0"/>
                <a:ea typeface="Cambria" pitchFamily="18" charset="0"/>
                <a:cs typeface="Times New Roman" pitchFamily="18" charset="0"/>
              </a:rPr>
            </a:br>
            <a:r>
              <a:rPr lang="it-IT" sz="2400" dirty="0">
                <a:solidFill>
                  <a:schemeClr val="tx1"/>
                </a:solidFill>
                <a:latin typeface="Cambria" pitchFamily="18" charset="0"/>
                <a:ea typeface="Cambria" pitchFamily="18" charset="0"/>
                <a:cs typeface="Times New Roman" pitchFamily="18" charset="0"/>
              </a:rPr>
              <a:t> </a:t>
            </a: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br>
            <a:r>
              <a:rPr lang="it-IT" sz="1600" dirty="0">
                <a:solidFill>
                  <a:srgbClr val="002060"/>
                </a:solidFill>
                <a:latin typeface="Cambria" pitchFamily="18" charset="0"/>
              </a:rPr>
              <a:t>Quest’anno, in biblioteca, abbiamo proseguito il lavoro sui colori iniziato lo scorso anno.</a:t>
            </a:r>
            <a:r>
              <a:rPr lang="it-IT" sz="1600" b="1" dirty="0">
                <a:ln w="38100">
                  <a:solidFill>
                    <a:srgbClr val="002060"/>
                  </a:solidFill>
                  <a:prstDash val="solid"/>
                </a:ln>
                <a:solidFill>
                  <a:srgbClr val="002060"/>
                </a:solidFill>
                <a:effectLst>
                  <a:outerShdw blurRad="50000" dist="50800" dir="7500000" algn="tl">
                    <a:srgbClr val="000000">
                      <a:shade val="5000"/>
                      <a:alpha val="35000"/>
                    </a:srgbClr>
                  </a:outerShdw>
                </a:effectLst>
                <a:latin typeface="Cambria" pitchFamily="18" charset="0"/>
                <a:cs typeface="Arial" pitchFamily="34" charset="0"/>
              </a:rPr>
              <a:t/>
            </a:r>
            <a:br>
              <a:rPr lang="it-IT" sz="1600" b="1" dirty="0">
                <a:ln w="38100">
                  <a:solidFill>
                    <a:srgbClr val="002060"/>
                  </a:solidFill>
                  <a:prstDash val="solid"/>
                </a:ln>
                <a:solidFill>
                  <a:srgbClr val="002060"/>
                </a:solidFill>
                <a:effectLst>
                  <a:outerShdw blurRad="50000" dist="50800" dir="7500000" algn="tl">
                    <a:srgbClr val="000000">
                      <a:shade val="5000"/>
                      <a:alpha val="35000"/>
                    </a:srgbClr>
                  </a:outerShdw>
                </a:effectLst>
                <a:latin typeface="Cambria" pitchFamily="18" charset="0"/>
                <a:cs typeface="Arial" pitchFamily="34" charset="0"/>
              </a:rPr>
            </a:br>
            <a:r>
              <a:rPr lang="it-IT" sz="1600" dirty="0">
                <a:solidFill>
                  <a:srgbClr val="002060"/>
                </a:solidFill>
                <a:latin typeface="Cambria" pitchFamily="18" charset="0"/>
                <a:ea typeface="Cambria" pitchFamily="18" charset="0"/>
                <a:cs typeface="Times New Roman" pitchFamily="18" charset="0"/>
              </a:rPr>
              <a:t>Giocando, ascoltando storie,osservando opere di pittori famosi, colorando e pitturando,abbiamo appreso come si formano i colori secondari</a:t>
            </a:r>
            <a:r>
              <a:rPr lang="it-IT" sz="1600" dirty="0">
                <a:solidFill>
                  <a:srgbClr val="002060"/>
                </a:solidFill>
                <a:latin typeface="Cambria" pitchFamily="18" charset="0"/>
                <a:cs typeface="Arial" pitchFamily="34" charset="0"/>
              </a:rPr>
              <a:t> .</a:t>
            </a:r>
            <a:br>
              <a:rPr lang="it-IT" sz="1600" dirty="0">
                <a:solidFill>
                  <a:srgbClr val="002060"/>
                </a:solidFill>
                <a:latin typeface="Cambria" pitchFamily="18" charset="0"/>
                <a:cs typeface="Arial" pitchFamily="34" charset="0"/>
              </a:rPr>
            </a:br>
            <a:r>
              <a:rPr lang="it-IT" sz="1600" dirty="0">
                <a:solidFill>
                  <a:srgbClr val="002060"/>
                </a:solidFill>
                <a:latin typeface="Cambria" pitchFamily="18" charset="0"/>
                <a:cs typeface="Arial" pitchFamily="34" charset="0"/>
              </a:rPr>
              <a:t>Abbiamo imparato che:</a:t>
            </a:r>
            <a:r>
              <a:rPr lang="it-IT" sz="1300" dirty="0">
                <a:solidFill>
                  <a:schemeClr val="tx1"/>
                </a:solidFill>
                <a:latin typeface="Cambria" pitchFamily="18" charset="0"/>
                <a:cs typeface="Arial" pitchFamily="34" charset="0"/>
              </a:rPr>
              <a:t/>
            </a:r>
            <a:br>
              <a:rPr lang="it-IT" sz="1300" dirty="0">
                <a:solidFill>
                  <a:schemeClr val="tx1"/>
                </a:solidFill>
                <a:latin typeface="Cambria" pitchFamily="18" charset="0"/>
                <a:cs typeface="Arial" pitchFamily="34" charset="0"/>
              </a:rPr>
            </a:br>
            <a:r>
              <a:rPr lang="it-IT" sz="1600" dirty="0">
                <a:solidFill>
                  <a:schemeClr val="tx1"/>
                </a:solidFill>
                <a:latin typeface="Arial" pitchFamily="34" charset="0"/>
                <a:cs typeface="Arial" pitchFamily="34" charset="0"/>
              </a:rPr>
              <a:t/>
            </a:r>
            <a:br>
              <a:rPr lang="it-IT" sz="1600" dirty="0">
                <a:solidFill>
                  <a:schemeClr val="tx1"/>
                </a:solidFill>
                <a:latin typeface="Arial" pitchFamily="34" charset="0"/>
                <a:cs typeface="Arial" pitchFamily="34" charset="0"/>
              </a:rPr>
            </a:br>
            <a:r>
              <a:rPr lang="it-IT" sz="2400" b="1" dirty="0">
                <a:ln w="12700">
                  <a:solidFill>
                    <a:srgbClr val="FF0000"/>
                  </a:solidFill>
                  <a:prstDash val="solid"/>
                  <a:miter lim="800000"/>
                </a:ln>
                <a:solidFill>
                  <a:srgbClr val="FFFF00"/>
                </a:solidFill>
                <a:effectLst>
                  <a:outerShdw blurRad="50800" dist="38100" dir="5400000" algn="t" rotWithShape="0">
                    <a:prstClr val="black">
                      <a:alpha val="40000"/>
                    </a:prstClr>
                  </a:outerShdw>
                </a:effectLst>
              </a:rPr>
              <a:t/>
            </a:r>
            <a:br>
              <a:rPr lang="it-IT" sz="2400" b="1" dirty="0">
                <a:ln w="12700">
                  <a:solidFill>
                    <a:srgbClr val="FF0000"/>
                  </a:solidFill>
                  <a:prstDash val="solid"/>
                  <a:miter lim="800000"/>
                </a:ln>
                <a:solidFill>
                  <a:srgbClr val="FFFF00"/>
                </a:solidFill>
                <a:effectLst>
                  <a:outerShdw blurRad="50800" dist="38100" dir="5400000" algn="t" rotWithShape="0">
                    <a:prstClr val="black">
                      <a:alpha val="40000"/>
                    </a:prstClr>
                  </a:outerShdw>
                </a:effectLst>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rPr>
            </a:br>
            <a: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rPr>
              <a:t/>
            </a:r>
            <a:br>
              <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rPr>
            </a:br>
            <a:endParaRPr lang="it-IT" sz="2400" b="1" dirty="0">
              <a:ln w="38100">
                <a:solidFill>
                  <a:srgbClr val="002060"/>
                </a:solidFill>
                <a:prstDash val="solid"/>
              </a:ln>
              <a:solidFill>
                <a:schemeClr val="accent3"/>
              </a:solidFill>
              <a:effectLst>
                <a:outerShdw blurRad="50000" dist="50800" dir="7500000" algn="tl">
                  <a:srgbClr val="000000">
                    <a:shade val="5000"/>
                    <a:alpha val="35000"/>
                  </a:srgbClr>
                </a:outerShdw>
              </a:effectLst>
            </a:endParaRPr>
          </a:p>
        </p:txBody>
      </p:sp>
      <p:sp>
        <p:nvSpPr>
          <p:cNvPr id="7" name="Segnaposto numero diapositiva 6"/>
          <p:cNvSpPr>
            <a:spLocks noGrp="1"/>
          </p:cNvSpPr>
          <p:nvPr>
            <p:ph type="sldNum" sz="quarter" idx="12"/>
          </p:nvPr>
        </p:nvSpPr>
        <p:spPr/>
        <p:txBody>
          <a:bodyPr/>
          <a:lstStyle/>
          <a:p>
            <a:fld id="{CD4A8781-B3D7-4CFF-88D0-6D1D4C8DCCE3}" type="slidenum">
              <a:rPr lang="it-IT" smtClean="0"/>
              <a:pPr/>
              <a:t>8</a:t>
            </a:fld>
            <a:endParaRPr lang="it-IT"/>
          </a:p>
        </p:txBody>
      </p:sp>
      <p:sp>
        <p:nvSpPr>
          <p:cNvPr id="17" name="CasellaDiTesto 16"/>
          <p:cNvSpPr txBox="1"/>
          <p:nvPr/>
        </p:nvSpPr>
        <p:spPr>
          <a:xfrm>
            <a:off x="2060848" y="6732240"/>
            <a:ext cx="2952328" cy="1938992"/>
          </a:xfrm>
          <a:prstGeom prst="rect">
            <a:avLst/>
          </a:prstGeom>
          <a:noFill/>
          <a:ln w="57150">
            <a:solidFill>
              <a:srgbClr val="FF0000"/>
            </a:solidFill>
            <a:prstDash val="sysDash"/>
          </a:ln>
        </p:spPr>
        <p:txBody>
          <a:bodyPr wrap="square" rtlCol="0">
            <a:spAutoFit/>
          </a:bodyPr>
          <a:lstStyle/>
          <a:p>
            <a:pPr algn="ctr"/>
            <a:endParaRPr lang="it-IT" sz="1600" b="1" dirty="0">
              <a:ln w="1905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a:p>
            <a:pPr algn="ctr"/>
            <a:r>
              <a:rPr lang="it-IT" sz="1600" b="1" dirty="0">
                <a:solidFill>
                  <a:srgbClr val="002060"/>
                </a:solidFill>
              </a:rPr>
              <a:t>IN </a:t>
            </a:r>
            <a:r>
              <a:rPr lang="it-IT" sz="1600" b="1" dirty="0" smtClean="0">
                <a:solidFill>
                  <a:srgbClr val="002060"/>
                </a:solidFill>
              </a:rPr>
              <a:t>BIBLIOTECA </a:t>
            </a:r>
            <a:r>
              <a:rPr lang="it-IT" sz="1600" b="1" dirty="0">
                <a:solidFill>
                  <a:srgbClr val="002060"/>
                </a:solidFill>
              </a:rPr>
              <a:t>TANTI GIOCHI FACCIAMO</a:t>
            </a:r>
          </a:p>
          <a:p>
            <a:pPr algn="ctr"/>
            <a:r>
              <a:rPr lang="it-IT" sz="1600" b="1" dirty="0">
                <a:solidFill>
                  <a:srgbClr val="002060"/>
                </a:solidFill>
              </a:rPr>
              <a:t>MOLTO </a:t>
            </a:r>
            <a:r>
              <a:rPr lang="it-IT" sz="1600" b="1" dirty="0" err="1">
                <a:solidFill>
                  <a:srgbClr val="002060"/>
                </a:solidFill>
              </a:rPr>
              <a:t>CI</a:t>
            </a:r>
            <a:r>
              <a:rPr lang="it-IT" sz="1600" b="1" dirty="0">
                <a:solidFill>
                  <a:srgbClr val="002060"/>
                </a:solidFill>
              </a:rPr>
              <a:t>  DIVERTIAMO</a:t>
            </a:r>
          </a:p>
          <a:p>
            <a:pPr algn="ctr"/>
            <a:r>
              <a:rPr lang="it-IT" sz="1600" b="1" dirty="0">
                <a:solidFill>
                  <a:srgbClr val="002060"/>
                </a:solidFill>
              </a:rPr>
              <a:t>E</a:t>
            </a:r>
          </a:p>
          <a:p>
            <a:pPr algn="ctr"/>
            <a:r>
              <a:rPr lang="it-IT" sz="1600" b="1" dirty="0">
                <a:solidFill>
                  <a:srgbClr val="002060"/>
                </a:solidFill>
              </a:rPr>
              <a:t>COSE NUOVE IMPARIAMO</a:t>
            </a:r>
          </a:p>
          <a:p>
            <a:pPr algn="ctr"/>
            <a:endParaRPr lang="it-IT" sz="2400" b="1" dirty="0">
              <a:ln w="1905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endParaRPr>
          </a:p>
        </p:txBody>
      </p:sp>
      <p:sp>
        <p:nvSpPr>
          <p:cNvPr id="33794" name="WordArt 2"/>
          <p:cNvSpPr>
            <a:spLocks noChangeArrowheads="1" noChangeShapeType="1" noTextEdit="1"/>
          </p:cNvSpPr>
          <p:nvPr/>
        </p:nvSpPr>
        <p:spPr bwMode="auto">
          <a:xfrm>
            <a:off x="404664" y="467544"/>
            <a:ext cx="5976664" cy="901824"/>
          </a:xfrm>
          <a:prstGeom prst="rect">
            <a:avLst/>
          </a:prstGeom>
          <a:solidFill>
            <a:srgbClr val="FFCCFF"/>
          </a:solidFill>
        </p:spPr>
        <p:txBody>
          <a:bodyPr wrap="none" fromWordArt="1">
            <a:prstTxWarp prst="textPlain">
              <a:avLst>
                <a:gd name="adj" fmla="val 50000"/>
              </a:avLst>
            </a:prstTxWarp>
          </a:bodyPr>
          <a:lstStyle/>
          <a:p>
            <a:pPr algn="ctr" rtl="0"/>
            <a:r>
              <a:rPr lang="it-IT" sz="1800" kern="10" spc="0" dirty="0">
                <a:ln w="19050">
                  <a:solidFill>
                    <a:srgbClr val="0070C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Yu Gothic UI Semibold"/>
                <a:ea typeface="Yu Gothic UI Semibold"/>
              </a:rPr>
              <a:t>I colori secondari</a:t>
            </a:r>
          </a:p>
        </p:txBody>
      </p:sp>
      <p:sp>
        <p:nvSpPr>
          <p:cNvPr id="33810" name="Rectangle 18"/>
          <p:cNvSpPr>
            <a:spLocks noChangeArrowheads="1"/>
          </p:cNvSpPr>
          <p:nvPr/>
        </p:nvSpPr>
        <p:spPr bwMode="auto">
          <a:xfrm>
            <a:off x="0" y="74713"/>
            <a:ext cx="221536"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Cambria" pitchFamily="18" charset="0"/>
                <a:ea typeface="Cambria" pitchFamily="18" charset="0"/>
                <a:cs typeface="Times New Roman" pitchFamily="18" charset="0"/>
              </a:rPr>
              <a:t>.</a:t>
            </a: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pic>
        <p:nvPicPr>
          <p:cNvPr id="33809" name="Immagine 8" descr="DSCN1184 (1).JPG"/>
          <p:cNvPicPr>
            <a:picLocks noChangeAspect="1" noChangeArrowheads="1"/>
          </p:cNvPicPr>
          <p:nvPr/>
        </p:nvPicPr>
        <p:blipFill>
          <a:blip r:embed="rId2" cstate="print"/>
          <a:srcRect/>
          <a:stretch>
            <a:fillRect/>
          </a:stretch>
        </p:blipFill>
        <p:spPr bwMode="auto">
          <a:xfrm rot="19908476">
            <a:off x="521274" y="3355568"/>
            <a:ext cx="1957297" cy="1594835"/>
          </a:xfrm>
          <a:prstGeom prst="rect">
            <a:avLst/>
          </a:prstGeom>
          <a:noFill/>
          <a:ln w="57150">
            <a:solidFill>
              <a:srgbClr val="FF0000"/>
            </a:solidFill>
          </a:ln>
        </p:spPr>
      </p:pic>
      <p:pic>
        <p:nvPicPr>
          <p:cNvPr id="30" name="Immagine 29" descr="images colori.png"/>
          <p:cNvPicPr/>
          <p:nvPr/>
        </p:nvPicPr>
        <p:blipFill>
          <a:blip r:embed="rId3" cstate="print"/>
          <a:stretch>
            <a:fillRect/>
          </a:stretch>
        </p:blipFill>
        <p:spPr>
          <a:xfrm>
            <a:off x="2348880" y="3131840"/>
            <a:ext cx="2304256" cy="1656184"/>
          </a:xfrm>
          <a:prstGeom prst="rect">
            <a:avLst/>
          </a:prstGeom>
        </p:spPr>
      </p:pic>
      <p:pic>
        <p:nvPicPr>
          <p:cNvPr id="31" name="Immagine 30" descr="DSCN1138 (2).JPG"/>
          <p:cNvPicPr/>
          <p:nvPr/>
        </p:nvPicPr>
        <p:blipFill>
          <a:blip r:embed="rId4" cstate="print"/>
          <a:stretch>
            <a:fillRect/>
          </a:stretch>
        </p:blipFill>
        <p:spPr>
          <a:xfrm rot="20331071">
            <a:off x="706086" y="5182513"/>
            <a:ext cx="2511744" cy="1740627"/>
          </a:xfrm>
          <a:prstGeom prst="rect">
            <a:avLst/>
          </a:prstGeom>
          <a:ln w="57150">
            <a:solidFill>
              <a:srgbClr val="FFC000"/>
            </a:solidFill>
          </a:ln>
        </p:spPr>
      </p:pic>
      <p:pic>
        <p:nvPicPr>
          <p:cNvPr id="32" name="Immagine 31" descr="DSCN1181 (1).JPG"/>
          <p:cNvPicPr/>
          <p:nvPr/>
        </p:nvPicPr>
        <p:blipFill>
          <a:blip r:embed="rId5" cstate="print"/>
          <a:stretch>
            <a:fillRect/>
          </a:stretch>
        </p:blipFill>
        <p:spPr>
          <a:xfrm rot="1261658">
            <a:off x="4697591" y="3788960"/>
            <a:ext cx="1916326" cy="1403381"/>
          </a:xfrm>
          <a:prstGeom prst="rect">
            <a:avLst/>
          </a:prstGeom>
          <a:ln w="57150">
            <a:solidFill>
              <a:srgbClr val="4BF030"/>
            </a:solidFill>
          </a:ln>
        </p:spPr>
      </p:pic>
      <p:pic>
        <p:nvPicPr>
          <p:cNvPr id="33" name="Immagine 32" descr="DSCN1113 (1).JPG"/>
          <p:cNvPicPr/>
          <p:nvPr/>
        </p:nvPicPr>
        <p:blipFill>
          <a:blip r:embed="rId6" cstate="print"/>
          <a:stretch>
            <a:fillRect/>
          </a:stretch>
        </p:blipFill>
        <p:spPr>
          <a:xfrm rot="1795589">
            <a:off x="3496667" y="5223462"/>
            <a:ext cx="2207241" cy="1727201"/>
          </a:xfrm>
          <a:prstGeom prst="rect">
            <a:avLst/>
          </a:prstGeom>
          <a:ln w="57150">
            <a:solidFill>
              <a:srgbClr val="7030A0"/>
            </a:solidFill>
          </a:ln>
        </p:spPr>
      </p:pic>
      <p:sp>
        <p:nvSpPr>
          <p:cNvPr id="34" name="Rettangolo 33"/>
          <p:cNvSpPr/>
          <p:nvPr/>
        </p:nvSpPr>
        <p:spPr>
          <a:xfrm>
            <a:off x="2852937" y="8244408"/>
            <a:ext cx="1358705" cy="369332"/>
          </a:xfrm>
          <a:prstGeom prst="rect">
            <a:avLst/>
          </a:prstGeom>
        </p:spPr>
        <p:txBody>
          <a:bodyPr wrap="none">
            <a:spAutoFit/>
          </a:bodyPr>
          <a:lstStyle/>
          <a:p>
            <a:r>
              <a:rPr lang="it-IT" b="1" dirty="0">
                <a:solidFill>
                  <a:srgbClr val="FF0000"/>
                </a:solidFill>
              </a:rPr>
              <a:t>Classe  II A</a:t>
            </a: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640" y="611560"/>
            <a:ext cx="6408712" cy="2880320"/>
          </a:xfrm>
          <a:ln w="38100"/>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it-IT" sz="32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t/>
            </a:r>
            <a:br>
              <a:rPr lang="it-IT" sz="32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br>
            <a:r>
              <a:rPr lang="it-IT" sz="32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t/>
            </a:r>
            <a:br>
              <a:rPr lang="it-IT" sz="32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br>
            <a:r>
              <a:rPr lang="it-IT" sz="3200" b="1" spc="600" dirty="0">
                <a:ln>
                  <a:solidFill>
                    <a:srgbClr val="002060"/>
                  </a:solidFill>
                </a:ln>
                <a:solidFill>
                  <a:srgbClr val="FF0000"/>
                </a:solidFill>
                <a:latin typeface="Curlz MT" pitchFamily="82" charset="0"/>
              </a:rPr>
              <a:t>ARTE</a:t>
            </a:r>
            <a:r>
              <a:rPr lang="it-IT" sz="3200" b="1" spc="600" dirty="0">
                <a:ln>
                  <a:solidFill>
                    <a:srgbClr val="002060"/>
                  </a:solidFill>
                </a:ln>
                <a:latin typeface="Curlz MT" pitchFamily="82" charset="0"/>
              </a:rPr>
              <a:t> </a:t>
            </a:r>
            <a:r>
              <a:rPr lang="it-IT" sz="3200" b="1" spc="600" dirty="0">
                <a:ln>
                  <a:solidFill>
                    <a:srgbClr val="002060"/>
                  </a:solidFill>
                </a:ln>
                <a:solidFill>
                  <a:srgbClr val="0070C0"/>
                </a:solidFill>
                <a:latin typeface="Curlz MT" pitchFamily="82" charset="0"/>
              </a:rPr>
              <a:t>A</a:t>
            </a:r>
            <a:r>
              <a:rPr lang="it-IT" sz="3200" b="1" spc="600" dirty="0">
                <a:ln>
                  <a:solidFill>
                    <a:srgbClr val="002060"/>
                  </a:solidFill>
                </a:ln>
                <a:latin typeface="Curlz MT" pitchFamily="82" charset="0"/>
              </a:rPr>
              <a:t> </a:t>
            </a:r>
            <a:r>
              <a:rPr lang="it-IT" sz="3200" b="1" spc="600" dirty="0">
                <a:ln>
                  <a:solidFill>
                    <a:srgbClr val="002060"/>
                  </a:solidFill>
                </a:ln>
                <a:solidFill>
                  <a:srgbClr val="FFC000"/>
                </a:solidFill>
                <a:latin typeface="Curlz MT" pitchFamily="82" charset="0"/>
              </a:rPr>
              <a:t>SCUOLA</a:t>
            </a:r>
            <a:r>
              <a:rPr lang="it-IT" sz="3200" dirty="0"/>
              <a:t/>
            </a:r>
            <a:br>
              <a:rPr lang="it-IT" sz="3200" dirty="0"/>
            </a:br>
            <a:r>
              <a:rPr lang="it-IT" sz="1300" dirty="0"/>
              <a:t>Noi, alunni della </a:t>
            </a:r>
            <a:r>
              <a:rPr lang="it-IT" sz="1800" b="1" dirty="0">
                <a:ln w="12700">
                  <a:solidFill>
                    <a:srgbClr val="002060"/>
                  </a:solidFill>
                  <a:prstDash val="solid"/>
                </a:ln>
                <a:solidFill>
                  <a:srgbClr val="FF0000"/>
                </a:solidFill>
                <a:effectLst>
                  <a:outerShdw blurRad="41275" dist="20320" dir="1800000" algn="tl" rotWithShape="0">
                    <a:srgbClr val="000000">
                      <a:alpha val="40000"/>
                    </a:srgbClr>
                  </a:outerShdw>
                </a:effectLst>
              </a:rPr>
              <a:t>classe IIIA</a:t>
            </a:r>
            <a:r>
              <a:rPr lang="it-IT" sz="1300" dirty="0"/>
              <a:t>, desideriamo parlarvi dell’attività di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Arte e Immagine </a:t>
            </a:r>
            <a:r>
              <a:rPr lang="it-IT" sz="1300" dirty="0"/>
              <a:t>che mette in gioco tutti i nostri sensi attraverso la manualità, l’osservazione, la sperimentazione, lo spirito critico e le emozioni.</a:t>
            </a:r>
            <a:br>
              <a:rPr lang="it-IT" sz="1300" dirty="0"/>
            </a:br>
            <a:r>
              <a:rPr lang="it-IT" sz="1300" dirty="0"/>
              <a:t>Nei</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 laboratori </a:t>
            </a:r>
            <a:r>
              <a:rPr lang="it-IT" sz="1300" dirty="0"/>
              <a:t>che svolgiamo in classe ci ritroviamo ad usare, di volta in volta, cartoncini, forbici, pastelli, pennarelli, colori a tempera, colla. Ci impegniamo in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attività creative </a:t>
            </a:r>
            <a:r>
              <a:rPr lang="it-IT" sz="1300" dirty="0"/>
              <a:t>che lasciano tanto spazio all’espressione personale, ma che guidano alla scoperta e all’apprendimento di tecniche, stili e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linguaggi </a:t>
            </a:r>
            <a:r>
              <a:rPr lang="it-IT" sz="1600" b="1" dirty="0" err="1">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espessivi</a:t>
            </a:r>
            <a:r>
              <a:rPr lang="it-IT" sz="1300" dirty="0"/>
              <a:t>.</a:t>
            </a:r>
            <a:br>
              <a:rPr lang="it-IT" sz="1300" dirty="0"/>
            </a:br>
            <a:r>
              <a:rPr lang="it-IT" sz="1300" dirty="0"/>
              <a:t>L’attività di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arte a scuola </a:t>
            </a:r>
            <a:r>
              <a:rPr lang="it-IT" sz="1300" dirty="0"/>
              <a:t>ci dà  l’occasione di conoscere l’opera di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artisti famosi </a:t>
            </a:r>
            <a:r>
              <a:rPr lang="it-IT" sz="1300" dirty="0"/>
              <a:t>presi ad esempio, grazie anche ai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tutorial</a:t>
            </a:r>
            <a:r>
              <a:rPr lang="it-IT" sz="1300" dirty="0"/>
              <a:t> trovati su internet e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visti alla LIM</a:t>
            </a:r>
            <a:r>
              <a:rPr lang="it-IT" sz="1300" dirty="0"/>
              <a:t>. Immagini e video ci indicano le tecniche e i materiali da usare, ma soprattutto ci stimolano a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metterci in gioco </a:t>
            </a:r>
            <a:r>
              <a:rPr lang="it-IT" sz="1300" dirty="0"/>
              <a:t>e a riflettere su ciò che stiamo facendo, trasformandoci, per un’ora, in </a:t>
            </a:r>
            <a:r>
              <a:rPr lang="it-IT" sz="16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rPr>
              <a:t>piccoli artisti.</a:t>
            </a:r>
            <a:r>
              <a:rPr lang="it-IT" sz="13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t/>
            </a:r>
            <a:br>
              <a:rPr lang="it-IT" sz="1300" b="1" dirty="0">
                <a:ln w="19050">
                  <a:solidFill>
                    <a:srgbClr val="00B050"/>
                  </a:solidFill>
                  <a:prstDash val="solid"/>
                  <a:miter lim="800000"/>
                </a:ln>
                <a:solidFill>
                  <a:srgbClr val="BFF9C6"/>
                </a:solidFill>
                <a:effectLst>
                  <a:outerShdw blurRad="25500" dist="23000" dir="7020000" algn="tl">
                    <a:srgbClr val="000000">
                      <a:alpha val="50000"/>
                    </a:srgbClr>
                  </a:outerShdw>
                </a:effectLst>
              </a:rPr>
            </a:br>
            <a:endParaRPr lang="it-IT" sz="1300" b="1" dirty="0">
              <a:ln w="19050">
                <a:solidFill>
                  <a:srgbClr val="00B050"/>
                </a:solidFill>
                <a:prstDash val="solid"/>
                <a:miter lim="800000"/>
              </a:ln>
              <a:solidFill>
                <a:srgbClr val="BFF9C6"/>
              </a:solidFill>
              <a:effectLst>
                <a:outerShdw blurRad="25500" dist="23000" dir="7020000" algn="tl">
                  <a:srgbClr val="000000">
                    <a:alpha val="50000"/>
                  </a:srgbClr>
                </a:outerShdw>
              </a:effectLst>
            </a:endParaRPr>
          </a:p>
        </p:txBody>
      </p:sp>
      <p:sp>
        <p:nvSpPr>
          <p:cNvPr id="29" name="Segnaposto contenuto 28"/>
          <p:cNvSpPr>
            <a:spLocks noGrp="1"/>
          </p:cNvSpPr>
          <p:nvPr>
            <p:ph sz="half" idx="1"/>
          </p:nvPr>
        </p:nvSpPr>
        <p:spPr>
          <a:xfrm rot="10800000" flipV="1">
            <a:off x="2564905" y="4499992"/>
            <a:ext cx="1800200" cy="360040"/>
          </a:xfrm>
          <a:solidFill>
            <a:srgbClr val="0070C0"/>
          </a:solidFill>
        </p:spPr>
        <p:txBody>
          <a:bodyPr>
            <a:normAutofit fontScale="77500" lnSpcReduction="20000"/>
          </a:bodyPr>
          <a:lstStyle/>
          <a:p>
            <a:pPr>
              <a:buNone/>
            </a:pPr>
            <a:r>
              <a:rPr lang="it-IT" dirty="0">
                <a:solidFill>
                  <a:schemeClr val="accent3">
                    <a:lumMod val="20000"/>
                    <a:lumOff val="80000"/>
                  </a:schemeClr>
                </a:solidFill>
              </a:rPr>
              <a:t>IL TUTORIAL</a:t>
            </a:r>
          </a:p>
        </p:txBody>
      </p:sp>
      <p:sp>
        <p:nvSpPr>
          <p:cNvPr id="6" name="Segnaposto numero diapositiva 5"/>
          <p:cNvSpPr>
            <a:spLocks noGrp="1"/>
          </p:cNvSpPr>
          <p:nvPr>
            <p:ph type="sldNum" sz="quarter" idx="12"/>
          </p:nvPr>
        </p:nvSpPr>
        <p:spPr/>
        <p:txBody>
          <a:bodyPr/>
          <a:lstStyle/>
          <a:p>
            <a:fld id="{CD4A8781-B3D7-4CFF-88D0-6D1D4C8DCCE3}" type="slidenum">
              <a:rPr lang="it-IT" smtClean="0"/>
              <a:pPr/>
              <a:t>9</a:t>
            </a:fld>
            <a:endParaRPr lang="it-IT"/>
          </a:p>
        </p:txBody>
      </p:sp>
      <p:pic>
        <p:nvPicPr>
          <p:cNvPr id="21" name="Immagine 20" descr="DSC01735.JPG"/>
          <p:cNvPicPr>
            <a:picLocks noChangeAspect="1"/>
          </p:cNvPicPr>
          <p:nvPr/>
        </p:nvPicPr>
        <p:blipFill>
          <a:blip r:embed="rId2" cstate="print"/>
          <a:stretch>
            <a:fillRect/>
          </a:stretch>
        </p:blipFill>
        <p:spPr>
          <a:xfrm rot="20044924">
            <a:off x="665449" y="3762913"/>
            <a:ext cx="2295308" cy="1721481"/>
          </a:xfrm>
          <a:prstGeom prst="rect">
            <a:avLst/>
          </a:prstGeom>
          <a:ln w="38100">
            <a:solidFill>
              <a:schemeClr val="accent3">
                <a:lumMod val="60000"/>
                <a:lumOff val="40000"/>
              </a:schemeClr>
            </a:solidFill>
          </a:ln>
        </p:spPr>
      </p:pic>
      <p:pic>
        <p:nvPicPr>
          <p:cNvPr id="22" name="Immagine 21" descr="DSC01734.JPG"/>
          <p:cNvPicPr>
            <a:picLocks noChangeAspect="1"/>
          </p:cNvPicPr>
          <p:nvPr/>
        </p:nvPicPr>
        <p:blipFill>
          <a:blip r:embed="rId3" cstate="print"/>
          <a:stretch>
            <a:fillRect/>
          </a:stretch>
        </p:blipFill>
        <p:spPr>
          <a:xfrm>
            <a:off x="2564905" y="3419872"/>
            <a:ext cx="1892828" cy="1419621"/>
          </a:xfrm>
          <a:prstGeom prst="rect">
            <a:avLst/>
          </a:prstGeom>
          <a:ln w="38100">
            <a:solidFill>
              <a:schemeClr val="accent3">
                <a:lumMod val="60000"/>
                <a:lumOff val="40000"/>
              </a:schemeClr>
            </a:solidFill>
          </a:ln>
        </p:spPr>
      </p:pic>
      <p:pic>
        <p:nvPicPr>
          <p:cNvPr id="23" name="Immagine 22" descr="DSC01737.JPG"/>
          <p:cNvPicPr>
            <a:picLocks noChangeAspect="1"/>
          </p:cNvPicPr>
          <p:nvPr/>
        </p:nvPicPr>
        <p:blipFill>
          <a:blip r:embed="rId4" cstate="print"/>
          <a:stretch>
            <a:fillRect/>
          </a:stretch>
        </p:blipFill>
        <p:spPr>
          <a:xfrm rot="19325028">
            <a:off x="989119" y="5413894"/>
            <a:ext cx="1796819" cy="1347615"/>
          </a:xfrm>
          <a:prstGeom prst="rect">
            <a:avLst/>
          </a:prstGeom>
          <a:ln w="38100">
            <a:solidFill>
              <a:schemeClr val="accent3">
                <a:lumMod val="60000"/>
                <a:lumOff val="40000"/>
              </a:schemeClr>
            </a:solidFill>
          </a:ln>
        </p:spPr>
      </p:pic>
      <p:pic>
        <p:nvPicPr>
          <p:cNvPr id="24" name="Immagine 23" descr="DSC01763.JPG"/>
          <p:cNvPicPr>
            <a:picLocks noChangeAspect="1"/>
          </p:cNvPicPr>
          <p:nvPr/>
        </p:nvPicPr>
        <p:blipFill>
          <a:blip r:embed="rId5" cstate="print"/>
          <a:stretch>
            <a:fillRect/>
          </a:stretch>
        </p:blipFill>
        <p:spPr>
          <a:xfrm rot="1375338">
            <a:off x="4304377" y="3700060"/>
            <a:ext cx="2132856" cy="1599643"/>
          </a:xfrm>
          <a:prstGeom prst="rect">
            <a:avLst/>
          </a:prstGeom>
          <a:ln w="38100">
            <a:solidFill>
              <a:schemeClr val="accent3">
                <a:lumMod val="60000"/>
                <a:lumOff val="40000"/>
              </a:schemeClr>
            </a:solidFill>
          </a:ln>
        </p:spPr>
      </p:pic>
      <p:pic>
        <p:nvPicPr>
          <p:cNvPr id="26" name="Immagine 25" descr="DSC01759.JPG"/>
          <p:cNvPicPr>
            <a:picLocks noChangeAspect="1"/>
          </p:cNvPicPr>
          <p:nvPr/>
        </p:nvPicPr>
        <p:blipFill>
          <a:blip r:embed="rId6" cstate="print"/>
          <a:srcRect l="31100" t="9401" r="19550" b="13600"/>
          <a:stretch>
            <a:fillRect/>
          </a:stretch>
        </p:blipFill>
        <p:spPr>
          <a:xfrm>
            <a:off x="2708920" y="4788024"/>
            <a:ext cx="1584176" cy="1685293"/>
          </a:xfrm>
          <a:prstGeom prst="rect">
            <a:avLst/>
          </a:prstGeom>
        </p:spPr>
      </p:pic>
      <p:pic>
        <p:nvPicPr>
          <p:cNvPr id="27" name="Immagine 26" descr="DSC01749.JPG"/>
          <p:cNvPicPr>
            <a:picLocks noChangeAspect="1"/>
          </p:cNvPicPr>
          <p:nvPr/>
        </p:nvPicPr>
        <p:blipFill>
          <a:blip r:embed="rId7" cstate="print"/>
          <a:srcRect l="8001" t="8001" b="33200"/>
          <a:stretch>
            <a:fillRect/>
          </a:stretch>
        </p:blipFill>
        <p:spPr>
          <a:xfrm rot="20404671">
            <a:off x="315983" y="7059653"/>
            <a:ext cx="2037601" cy="1366659"/>
          </a:xfrm>
          <a:prstGeom prst="rect">
            <a:avLst/>
          </a:prstGeom>
          <a:ln w="38100">
            <a:solidFill>
              <a:schemeClr val="accent3">
                <a:lumMod val="60000"/>
                <a:lumOff val="40000"/>
              </a:schemeClr>
            </a:solidFill>
          </a:ln>
        </p:spPr>
      </p:pic>
      <p:pic>
        <p:nvPicPr>
          <p:cNvPr id="28" name="Immagine 27" descr="DSC01748.JPG"/>
          <p:cNvPicPr>
            <a:picLocks noChangeAspect="1"/>
          </p:cNvPicPr>
          <p:nvPr/>
        </p:nvPicPr>
        <p:blipFill>
          <a:blip r:embed="rId8" cstate="print"/>
          <a:stretch>
            <a:fillRect/>
          </a:stretch>
        </p:blipFill>
        <p:spPr>
          <a:xfrm rot="1474459">
            <a:off x="4364818" y="5415212"/>
            <a:ext cx="1949498" cy="1462123"/>
          </a:xfrm>
          <a:prstGeom prst="rect">
            <a:avLst/>
          </a:prstGeom>
          <a:ln w="38100">
            <a:solidFill>
              <a:schemeClr val="accent3">
                <a:lumMod val="60000"/>
                <a:lumOff val="40000"/>
              </a:schemeClr>
            </a:solidFill>
          </a:ln>
        </p:spPr>
      </p:pic>
      <p:sp>
        <p:nvSpPr>
          <p:cNvPr id="30" name="CasellaDiTesto 29"/>
          <p:cNvSpPr txBox="1"/>
          <p:nvPr/>
        </p:nvSpPr>
        <p:spPr>
          <a:xfrm>
            <a:off x="2348880" y="6444208"/>
            <a:ext cx="2376264" cy="369332"/>
          </a:xfrm>
          <a:prstGeom prst="rect">
            <a:avLst/>
          </a:prstGeom>
          <a:solidFill>
            <a:schemeClr val="accent3">
              <a:lumMod val="60000"/>
              <a:lumOff val="40000"/>
            </a:schemeClr>
          </a:solidFill>
        </p:spPr>
        <p:txBody>
          <a:bodyPr wrap="square" rtlCol="0">
            <a:spAutoFit/>
          </a:bodyPr>
          <a:lstStyle/>
          <a:p>
            <a:pPr algn="ctr"/>
            <a:r>
              <a:rPr lang="it-IT" b="1" dirty="0">
                <a:ln w="18000">
                  <a:solidFill>
                    <a:srgbClr val="FF0000"/>
                  </a:solidFill>
                  <a:prstDash val="solid"/>
                  <a:miter lim="800000"/>
                </a:ln>
                <a:solidFill>
                  <a:srgbClr val="002060"/>
                </a:solidFill>
                <a:effectLst>
                  <a:outerShdw blurRad="25500" dist="23000" dir="7020000" algn="tl">
                    <a:srgbClr val="000000">
                      <a:alpha val="50000"/>
                    </a:srgbClr>
                  </a:outerShdw>
                </a:effectLst>
              </a:rPr>
              <a:t>NOI  ALL’OPERA</a:t>
            </a:r>
          </a:p>
        </p:txBody>
      </p:sp>
      <p:pic>
        <p:nvPicPr>
          <p:cNvPr id="15" name="Immagine 14" descr="DSC01725.JPG"/>
          <p:cNvPicPr>
            <a:picLocks noChangeAspect="1"/>
          </p:cNvPicPr>
          <p:nvPr/>
        </p:nvPicPr>
        <p:blipFill>
          <a:blip r:embed="rId9" cstate="print"/>
          <a:stretch>
            <a:fillRect/>
          </a:stretch>
        </p:blipFill>
        <p:spPr>
          <a:xfrm>
            <a:off x="2348880" y="6804249"/>
            <a:ext cx="2376264" cy="1782199"/>
          </a:xfrm>
          <a:prstGeom prst="rect">
            <a:avLst/>
          </a:prstGeom>
          <a:ln w="38100">
            <a:solidFill>
              <a:schemeClr val="accent3">
                <a:lumMod val="60000"/>
                <a:lumOff val="40000"/>
              </a:schemeClr>
            </a:solidFill>
          </a:ln>
        </p:spPr>
      </p:pic>
      <p:pic>
        <p:nvPicPr>
          <p:cNvPr id="17" name="Immagine 16" descr="DSC01744.JPG"/>
          <p:cNvPicPr>
            <a:picLocks noChangeAspect="1"/>
          </p:cNvPicPr>
          <p:nvPr/>
        </p:nvPicPr>
        <p:blipFill>
          <a:blip r:embed="rId10" cstate="print"/>
          <a:srcRect l="32150" t="23400" r="22700" b="27600"/>
          <a:stretch>
            <a:fillRect/>
          </a:stretch>
        </p:blipFill>
        <p:spPr>
          <a:xfrm rot="1688163">
            <a:off x="4653137" y="6804248"/>
            <a:ext cx="1872208" cy="1523891"/>
          </a:xfrm>
          <a:prstGeom prst="rect">
            <a:avLst/>
          </a:prstGeom>
          <a:ln w="38100">
            <a:solidFill>
              <a:schemeClr val="accent3">
                <a:lumMod val="60000"/>
                <a:lumOff val="40000"/>
              </a:schemeClr>
            </a:solidFill>
          </a:ln>
        </p:spPr>
      </p:pic>
      <p:sp>
        <p:nvSpPr>
          <p:cNvPr id="18" name="CasellaDiTesto 17"/>
          <p:cNvSpPr txBox="1"/>
          <p:nvPr/>
        </p:nvSpPr>
        <p:spPr>
          <a:xfrm>
            <a:off x="2564904" y="4572000"/>
            <a:ext cx="1728192" cy="369332"/>
          </a:xfrm>
          <a:prstGeom prst="rect">
            <a:avLst/>
          </a:prstGeom>
          <a:solidFill>
            <a:srgbClr val="FFFF66"/>
          </a:solidFill>
        </p:spPr>
        <p:txBody>
          <a:bodyPr wrap="square" rtlCol="0">
            <a:spAutoFit/>
          </a:bodyPr>
          <a:lstStyle/>
          <a:p>
            <a:pPr algn="ctr"/>
            <a:r>
              <a:rPr lang="it-IT" b="1" dirty="0">
                <a:ln w="18000">
                  <a:solidFill>
                    <a:srgbClr val="002060"/>
                  </a:solidFill>
                  <a:prstDash val="solid"/>
                  <a:miter lim="800000"/>
                </a:ln>
                <a:noFill/>
                <a:effectLst>
                  <a:outerShdw blurRad="25500" dist="23000" dir="7020000" algn="tl">
                    <a:srgbClr val="000000">
                      <a:alpha val="50000"/>
                    </a:srgbClr>
                  </a:outerShdw>
                </a:effectLst>
              </a:rPr>
              <a:t>IL TUTORIAL</a:t>
            </a:r>
          </a:p>
        </p:txBody>
      </p:sp>
    </p:spTree>
  </p:cSld>
  <p:clrMapOvr>
    <a:masterClrMapping/>
  </p:clrMapOvr>
  <p:transition>
    <p:dissolv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3198</TotalTime>
  <Words>1413</Words>
  <Application>Microsoft Office PowerPoint</Application>
  <PresentationFormat>Presentazione su schermo (4:3)</PresentationFormat>
  <Paragraphs>181</Paragraphs>
  <Slides>24</Slides>
  <Notes>3</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Equinozio</vt:lpstr>
      <vt:lpstr>Diapositiva 1</vt:lpstr>
      <vt:lpstr>SOMMARIO</vt:lpstr>
      <vt:lpstr>Diapositiva 3</vt:lpstr>
      <vt:lpstr>Abbiamo aspettato il nostro turno in silenzio e, quando abbiamo cantato, ci batteva forte il cuore. </vt:lpstr>
      <vt:lpstr>Sulle note di  «JINGLE BELL ROCK»  gli alunni e le insegnanti hanno ballato per augurare a tutti i genitori BUONE FESTE!</vt:lpstr>
      <vt:lpstr>Diapositiva 6</vt:lpstr>
      <vt:lpstr>CARNEVALE Che bello il carnevale! Abbiamo giocato tanto divertendoci un mondo con i maestri e le nostre collaboratrici..   Gli alunni della classe II B </vt:lpstr>
      <vt:lpstr>                                                                                                                                                  Quest’anno, in biblioteca, abbiamo proseguito il lavoro sui colori iniziato lo scorso anno. Giocando, ascoltando storie,osservando opere di pittori famosi, colorando e pitturando,abbiamo appreso come si formano i colori secondari . Abbiamo imparato che:     </vt:lpstr>
      <vt:lpstr>  ARTE A SCUOLA Noi, alunni della classe IIIA, desideriamo parlarvi dell’attività di Arte e Immagine che mette in gioco tutti i nostri sensi attraverso la manualità, l’osservazione, la sperimentazione, lo spirito critico e le emozioni. Nei laboratori che svolgiamo in classe ci ritroviamo ad usare, di volta in volta, cartoncini, forbici, pastelli, pennarelli, colori a tempera, colla. Ci impegniamo in attività creative che lasciano tanto spazio all’espressione personale, ma che guidano alla scoperta e all’apprendimento di tecniche, stili e linguaggi espessivi. L’attività di arte a scuola ci dà  l’occasione di conoscere l’opera di artisti famosi presi ad esempio, grazie anche ai tutorial trovati su internet e visti alla LIM. Immagini e video ci indicano le tecniche e i materiali da usare, ma soprattutto ci stimolano a metterci in gioco e a riflettere su ciò che stiamo facendo, trasformandoci, per un’ora, in piccoli artisti. </vt:lpstr>
      <vt:lpstr>Diapositiva 10</vt:lpstr>
      <vt:lpstr>Realizzazione di  un mosaico in carta </vt:lpstr>
      <vt:lpstr>LA CLASSE V B  PRESENTA I SUOI   RICORDI DELL’ULTIMO ANNO DI SCUOLA PRIMARIA </vt:lpstr>
      <vt:lpstr>              LA CLASSE IB RIPENSA AL  SUO  PRIMO GIORNO DI SCUOLA  </vt:lpstr>
      <vt:lpstr>LABORATORIO DI SCIENZE classe I B </vt:lpstr>
      <vt:lpstr>  IL PRIMO ANNO DI SCUOLA  DELLA CLASSE IA </vt:lpstr>
      <vt:lpstr> Camposcuola Classi IVA e IVB A spasso per la Toscana </vt:lpstr>
      <vt:lpstr>Diapositiva 17</vt:lpstr>
      <vt:lpstr>ATTORI PER UN GIORNO classe IVA</vt:lpstr>
      <vt:lpstr>Diapositiva 19</vt:lpstr>
      <vt:lpstr>Diapositiva 20</vt:lpstr>
      <vt:lpstr>Progetto scuola a rischio LE 4 R PER SALVARE  IL MONDO </vt:lpstr>
      <vt:lpstr>TEATRO</vt:lpstr>
      <vt:lpstr>     Continuità con la scuola dell’Infanzia PRIMA DELLA PRIMA</vt:lpstr>
      <vt:lpstr>LA FESTA CONTINUA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L’ORTO VA A SCUOLA</dc:title>
  <dc:creator>Utente</dc:creator>
  <cp:lastModifiedBy>Lucia</cp:lastModifiedBy>
  <cp:revision>366</cp:revision>
  <dcterms:created xsi:type="dcterms:W3CDTF">2015-11-17T17:10:01Z</dcterms:created>
  <dcterms:modified xsi:type="dcterms:W3CDTF">2018-05-22T15:40:08Z</dcterms:modified>
</cp:coreProperties>
</file>